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5"/>
  </p:sldMasterIdLst>
  <p:notesMasterIdLst>
    <p:notesMasterId r:id="rId33"/>
  </p:notesMasterIdLst>
  <p:handoutMasterIdLst>
    <p:handoutMasterId r:id="rId34"/>
  </p:handoutMasterIdLst>
  <p:sldIdLst>
    <p:sldId id="605" r:id="rId6"/>
    <p:sldId id="772" r:id="rId7"/>
    <p:sldId id="782" r:id="rId8"/>
    <p:sldId id="787" r:id="rId9"/>
    <p:sldId id="788" r:id="rId10"/>
    <p:sldId id="789" r:id="rId11"/>
    <p:sldId id="790" r:id="rId12"/>
    <p:sldId id="791" r:id="rId13"/>
    <p:sldId id="773" r:id="rId14"/>
    <p:sldId id="774" r:id="rId15"/>
    <p:sldId id="775" r:id="rId16"/>
    <p:sldId id="793" r:id="rId17"/>
    <p:sldId id="776" r:id="rId18"/>
    <p:sldId id="780" r:id="rId19"/>
    <p:sldId id="777" r:id="rId20"/>
    <p:sldId id="779" r:id="rId21"/>
    <p:sldId id="767" r:id="rId22"/>
    <p:sldId id="771" r:id="rId23"/>
    <p:sldId id="769" r:id="rId24"/>
    <p:sldId id="768" r:id="rId25"/>
    <p:sldId id="770" r:id="rId26"/>
    <p:sldId id="783" r:id="rId27"/>
    <p:sldId id="784" r:id="rId28"/>
    <p:sldId id="785" r:id="rId29"/>
    <p:sldId id="786" r:id="rId30"/>
    <p:sldId id="792" r:id="rId31"/>
    <p:sldId id="794"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ith Witherspoon" initials="JW" lastIdx="2" clrIdx="0"/>
  <p:cmAuthor id="1" name="Shannon Sheaff" initials="SS" lastIdx="4" clrIdx="1">
    <p:extLst>
      <p:ext uri="{19B8F6BF-5375-455C-9EA6-DF929625EA0E}">
        <p15:presenceInfo xmlns:p15="http://schemas.microsoft.com/office/powerpoint/2012/main" userId="S-1-5-21-126051702-1034962659-2130403006-36333" providerId="AD"/>
      </p:ext>
    </p:extLst>
  </p:cmAuthor>
  <p:cmAuthor id="2" name="Paige Hendricks" initials="PH" lastIdx="26" clrIdx="2">
    <p:extLst>
      <p:ext uri="{19B8F6BF-5375-455C-9EA6-DF929625EA0E}">
        <p15:presenceInfo xmlns:p15="http://schemas.microsoft.com/office/powerpoint/2012/main" userId="S::phendricks@edfinancial.com::cc3f7f5e-1ed7-418a-a790-e89f14e71630" providerId="AD"/>
      </p:ext>
    </p:extLst>
  </p:cmAuthor>
  <p:cmAuthor id="3" name="Shannon Webb" initials="SW" lastIdx="1" clrIdx="3">
    <p:extLst>
      <p:ext uri="{19B8F6BF-5375-455C-9EA6-DF929625EA0E}">
        <p15:presenceInfo xmlns:p15="http://schemas.microsoft.com/office/powerpoint/2012/main" userId="S::swebb@edfinancial.com::b2a1b6e2-9a43-4504-8006-653ff3a504b2" providerId="AD"/>
      </p:ext>
    </p:extLst>
  </p:cmAuthor>
  <p:cmAuthor id="4" name="Christy Jenkins" initials="CLJ" lastIdx="1" clrIdx="4">
    <p:extLst>
      <p:ext uri="{19B8F6BF-5375-455C-9EA6-DF929625EA0E}">
        <p15:presenceInfo xmlns:p15="http://schemas.microsoft.com/office/powerpoint/2012/main" userId="Christy Jenk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AF9"/>
    <a:srgbClr val="A62136"/>
    <a:srgbClr val="233461"/>
    <a:srgbClr val="678FC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84" autoAdjust="0"/>
    <p:restoredTop sz="94660"/>
  </p:normalViewPr>
  <p:slideViewPr>
    <p:cSldViewPr snapToGrid="0">
      <p:cViewPr varScale="1">
        <p:scale>
          <a:sx n="67" d="100"/>
          <a:sy n="67" d="100"/>
        </p:scale>
        <p:origin x="1264"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8F8645-2C12-4883-A6F2-E54F2E7CE76A}"/>
              </a:ext>
            </a:extLst>
          </p:cNvPr>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03A07-BB6B-4587-A3DE-6A4771B270B3}"/>
              </a:ext>
            </a:extLst>
          </p:cNvPr>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07A057AA-F5F7-4C4B-A1CA-5E3EE43BFA43}" type="datetimeFigureOut">
              <a:rPr lang="en-US" smtClean="0"/>
              <a:t>5/4/2020</a:t>
            </a:fld>
            <a:endParaRPr lang="en-US" dirty="0"/>
          </a:p>
        </p:txBody>
      </p:sp>
      <p:sp>
        <p:nvSpPr>
          <p:cNvPr id="4" name="Footer Placeholder 3">
            <a:extLst>
              <a:ext uri="{FF2B5EF4-FFF2-40B4-BE49-F238E27FC236}">
                <a16:creationId xmlns:a16="http://schemas.microsoft.com/office/drawing/2014/main" id="{AC1D94BB-A773-4DB7-A1C1-E5AC9F4A045E}"/>
              </a:ext>
            </a:extLst>
          </p:cNvPr>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EFEB3-4FC0-4911-8366-345B2E80897B}"/>
              </a:ext>
            </a:extLst>
          </p:cNvPr>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BD23B022-4B92-4CD7-B031-435FC1E2899E}"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083966-93FC-4D9E-A2DF-9ADAEEF4B936}"/>
              </a:ext>
            </a:extLst>
          </p:cNvPr>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dirty="0"/>
          </a:p>
        </p:txBody>
      </p:sp>
      <p:sp>
        <p:nvSpPr>
          <p:cNvPr id="3" name="Date Placeholder 2">
            <a:extLst>
              <a:ext uri="{FF2B5EF4-FFF2-40B4-BE49-F238E27FC236}">
                <a16:creationId xmlns:a16="http://schemas.microsoft.com/office/drawing/2014/main" id="{52A24CC7-BB3B-49E4-9391-715F7B1582E3}"/>
              </a:ext>
            </a:extLst>
          </p:cNvPr>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0622A55F-7308-4383-AB7E-45BF59C55811}" type="datetimeFigureOut">
              <a:rPr lang="en-US" smtClean="0"/>
              <a:t>5/4/2020</a:t>
            </a:fld>
            <a:endParaRPr lang="en-US" dirty="0"/>
          </a:p>
        </p:txBody>
      </p:sp>
      <p:sp>
        <p:nvSpPr>
          <p:cNvPr id="4" name="Slide Image Placeholder 3">
            <a:extLst>
              <a:ext uri="{FF2B5EF4-FFF2-40B4-BE49-F238E27FC236}">
                <a16:creationId xmlns:a16="http://schemas.microsoft.com/office/drawing/2014/main" id="{001971B5-CA84-4725-9D3D-E5C71BD7931D}"/>
              </a:ext>
            </a:extLst>
          </p:cNvPr>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a:extLst>
              <a:ext uri="{FF2B5EF4-FFF2-40B4-BE49-F238E27FC236}">
                <a16:creationId xmlns:a16="http://schemas.microsoft.com/office/drawing/2014/main" id="{0A3EBB1B-C346-42A9-ACFA-4FA665056C60}"/>
              </a:ext>
            </a:extLst>
          </p:cNvPr>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661DA1A-BCC0-48C0-8CC7-9267F6AEAC48}"/>
              </a:ext>
            </a:extLst>
          </p:cNvPr>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a:extLst>
              <a:ext uri="{FF2B5EF4-FFF2-40B4-BE49-F238E27FC236}">
                <a16:creationId xmlns:a16="http://schemas.microsoft.com/office/drawing/2014/main" id="{854F2680-2FA0-4975-AB9E-E984936A1E8B}"/>
              </a:ext>
            </a:extLst>
          </p:cNvPr>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4D11EA77-A03C-4D76-A85D-4989A498C31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2A72E-04EF-48BA-BB0E-3F359549C939}" type="slidenum">
              <a:rPr lang="en-US" smtClean="0"/>
              <a:pPr/>
              <a:t>27</a:t>
            </a:fld>
            <a:endParaRPr lang="en-US" dirty="0"/>
          </a:p>
        </p:txBody>
      </p:sp>
    </p:spTree>
    <p:extLst>
      <p:ext uri="{BB962C8B-B14F-4D97-AF65-F5344CB8AC3E}">
        <p14:creationId xmlns:p14="http://schemas.microsoft.com/office/powerpoint/2010/main" val="1774267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8D4D2-C768-44FC-945E-085C7CA499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8334" y="5887695"/>
            <a:ext cx="3074797" cy="833645"/>
          </a:xfrm>
          <a:prstGeom prst="rect">
            <a:avLst/>
          </a:prstGeom>
        </p:spPr>
      </p:pic>
      <p:sp>
        <p:nvSpPr>
          <p:cNvPr id="9" name="Rectangle 8">
            <a:extLst>
              <a:ext uri="{FF2B5EF4-FFF2-40B4-BE49-F238E27FC236}">
                <a16:creationId xmlns:a16="http://schemas.microsoft.com/office/drawing/2014/main" id="{6396AA91-8796-4FDF-ABE2-DC5C55CB228F}"/>
              </a:ext>
            </a:extLst>
          </p:cNvPr>
          <p:cNvSpPr/>
          <p:nvPr userDrawn="1"/>
        </p:nvSpPr>
        <p:spPr>
          <a:xfrm flipV="1">
            <a:off x="0" y="0"/>
            <a:ext cx="9153776" cy="6858000"/>
          </a:xfrm>
          <a:prstGeom prst="rect">
            <a:avLst/>
          </a:prstGeom>
          <a:gradFill flip="none" rotWithShape="1">
            <a:gsLst>
              <a:gs pos="44000">
                <a:srgbClr val="EBF4FC"/>
              </a:gs>
              <a:gs pos="68000">
                <a:srgbClr val="D7EAF9"/>
              </a:gs>
              <a:gs pos="19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sign&#10;&#10;Description automatically generated">
            <a:extLst>
              <a:ext uri="{FF2B5EF4-FFF2-40B4-BE49-F238E27FC236}">
                <a16:creationId xmlns:a16="http://schemas.microsoft.com/office/drawing/2014/main" id="{ACA93E03-04BE-4D15-9837-7A6F18BAC5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4142"/>
          <a:stretch/>
        </p:blipFill>
        <p:spPr>
          <a:xfrm>
            <a:off x="205992" y="6264141"/>
            <a:ext cx="2743200" cy="457199"/>
          </a:xfrm>
          <a:prstGeom prst="rect">
            <a:avLst/>
          </a:prstGeom>
        </p:spPr>
      </p:pic>
      <p:pic>
        <p:nvPicPr>
          <p:cNvPr id="12" name="Picture 11">
            <a:extLst>
              <a:ext uri="{FF2B5EF4-FFF2-40B4-BE49-F238E27FC236}">
                <a16:creationId xmlns:a16="http://schemas.microsoft.com/office/drawing/2014/main" id="{213D873B-5EDF-4371-ABFB-7E3D8C4C97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8334" y="5887695"/>
            <a:ext cx="3074797" cy="833645"/>
          </a:xfrm>
          <a:prstGeom prst="rect">
            <a:avLst/>
          </a:prstGeom>
        </p:spPr>
      </p:pic>
      <p:sp>
        <p:nvSpPr>
          <p:cNvPr id="14" name="TextBox 13">
            <a:extLst>
              <a:ext uri="{FF2B5EF4-FFF2-40B4-BE49-F238E27FC236}">
                <a16:creationId xmlns:a16="http://schemas.microsoft.com/office/drawing/2014/main" id="{62271B52-873C-4A2D-8AFE-2545896F1EF9}"/>
              </a:ext>
            </a:extLst>
          </p:cNvPr>
          <p:cNvSpPr txBox="1"/>
          <p:nvPr userDrawn="1"/>
        </p:nvSpPr>
        <p:spPr>
          <a:xfrm>
            <a:off x="0" y="2664918"/>
            <a:ext cx="9163824" cy="769441"/>
          </a:xfrm>
          <a:prstGeom prst="rect">
            <a:avLst/>
          </a:prstGeom>
          <a:noFill/>
        </p:spPr>
        <p:txBody>
          <a:bodyPr wrap="square" rtlCol="0">
            <a:spAutoFit/>
          </a:bodyPr>
          <a:lstStyle/>
          <a:p>
            <a:pPr algn="ctr"/>
            <a:r>
              <a:rPr lang="en-US" sz="4400" b="1" dirty="0">
                <a:solidFill>
                  <a:srgbClr val="233461"/>
                </a:solidFill>
                <a:latin typeface="+mj-lt"/>
              </a:rPr>
              <a:t>Default Prevention Solutions</a:t>
            </a:r>
          </a:p>
        </p:txBody>
      </p:sp>
      <p:sp>
        <p:nvSpPr>
          <p:cNvPr id="15" name="Rectangle 14">
            <a:extLst>
              <a:ext uri="{FF2B5EF4-FFF2-40B4-BE49-F238E27FC236}">
                <a16:creationId xmlns:a16="http://schemas.microsoft.com/office/drawing/2014/main" id="{DC2F58E8-3B47-4C12-9743-934E38DF3046}"/>
              </a:ext>
            </a:extLst>
          </p:cNvPr>
          <p:cNvSpPr/>
          <p:nvPr userDrawn="1"/>
        </p:nvSpPr>
        <p:spPr>
          <a:xfrm>
            <a:off x="1042" y="5538182"/>
            <a:ext cx="9153775" cy="145886"/>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860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C49410-C8A9-4856-AEF7-D004857F95E5}"/>
              </a:ext>
            </a:extLst>
          </p:cNvPr>
          <p:cNvSpPr/>
          <p:nvPr userDrawn="1"/>
        </p:nvSpPr>
        <p:spPr>
          <a:xfrm flipV="1">
            <a:off x="1041" y="-5944"/>
            <a:ext cx="9153776" cy="6858000"/>
          </a:xfrm>
          <a:prstGeom prst="rect">
            <a:avLst/>
          </a:prstGeom>
          <a:gradFill flip="none" rotWithShape="1">
            <a:gsLst>
              <a:gs pos="44000">
                <a:srgbClr val="EBF4FC"/>
              </a:gs>
              <a:gs pos="68000">
                <a:srgbClr val="D7EAF9"/>
              </a:gs>
              <a:gs pos="19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sign&#10;&#10;Description automatically generated">
            <a:extLst>
              <a:ext uri="{FF2B5EF4-FFF2-40B4-BE49-F238E27FC236}">
                <a16:creationId xmlns:a16="http://schemas.microsoft.com/office/drawing/2014/main" id="{A540783A-4902-4AE0-BB5E-8D05992A7C6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142"/>
          <a:stretch/>
        </p:blipFill>
        <p:spPr>
          <a:xfrm>
            <a:off x="159399" y="6249103"/>
            <a:ext cx="2743200" cy="457199"/>
          </a:xfrm>
          <a:prstGeom prst="rect">
            <a:avLst/>
          </a:prstGeom>
        </p:spPr>
      </p:pic>
      <p:pic>
        <p:nvPicPr>
          <p:cNvPr id="11" name="Picture 10">
            <a:extLst>
              <a:ext uri="{FF2B5EF4-FFF2-40B4-BE49-F238E27FC236}">
                <a16:creationId xmlns:a16="http://schemas.microsoft.com/office/drawing/2014/main" id="{9C7AE0DB-8D30-4DBF-9603-7157AFA939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69436" y="-1163492"/>
            <a:ext cx="920918" cy="3259790"/>
          </a:xfrm>
          <a:prstGeom prst="rect">
            <a:avLst/>
          </a:prstGeom>
        </p:spPr>
      </p:pic>
      <p:sp>
        <p:nvSpPr>
          <p:cNvPr id="12" name="Rectangle 11">
            <a:extLst>
              <a:ext uri="{FF2B5EF4-FFF2-40B4-BE49-F238E27FC236}">
                <a16:creationId xmlns:a16="http://schemas.microsoft.com/office/drawing/2014/main" id="{297C0934-9056-4F30-BEE6-FD58D1B9DC08}"/>
              </a:ext>
            </a:extLst>
          </p:cNvPr>
          <p:cNvSpPr/>
          <p:nvPr userDrawn="1"/>
        </p:nvSpPr>
        <p:spPr>
          <a:xfrm>
            <a:off x="1042" y="5538182"/>
            <a:ext cx="9153775" cy="145886"/>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793103" y="1409134"/>
            <a:ext cx="7893698" cy="4297363"/>
          </a:xfrm>
        </p:spPr>
        <p:txBody>
          <a:bodyPr/>
          <a:lstStyle>
            <a:lvl1pPr>
              <a:spcBef>
                <a:spcPts val="400"/>
              </a:spcBef>
              <a:spcAft>
                <a:spcPts val="400"/>
              </a:spcAft>
              <a:defRPr sz="2200">
                <a:solidFill>
                  <a:srgbClr val="233461"/>
                </a:solidFill>
                <a:latin typeface="Calibri" pitchFamily="34" charset="0"/>
                <a:ea typeface="Tahoma" pitchFamily="34" charset="0"/>
                <a:cs typeface="Calibri" pitchFamily="34" charset="0"/>
              </a:defRPr>
            </a:lvl1pPr>
            <a:lvl2pPr>
              <a:spcBef>
                <a:spcPts val="400"/>
              </a:spcBef>
              <a:spcAft>
                <a:spcPts val="400"/>
              </a:spcAft>
              <a:defRPr sz="2000">
                <a:solidFill>
                  <a:srgbClr val="233461"/>
                </a:solidFill>
                <a:latin typeface="Calibri" pitchFamily="34" charset="0"/>
                <a:ea typeface="Tahoma" pitchFamily="34" charset="0"/>
                <a:cs typeface="Calibri" pitchFamily="34" charset="0"/>
              </a:defRPr>
            </a:lvl2pPr>
            <a:lvl3pPr>
              <a:spcBef>
                <a:spcPts val="400"/>
              </a:spcBef>
              <a:spcAft>
                <a:spcPts val="400"/>
              </a:spcAft>
              <a:defRPr sz="1800">
                <a:solidFill>
                  <a:srgbClr val="233461"/>
                </a:solidFill>
                <a:latin typeface="Calibri" pitchFamily="34" charset="0"/>
                <a:ea typeface="Tahoma" pitchFamily="34" charset="0"/>
                <a:cs typeface="Calibri" pitchFamily="34" charset="0"/>
              </a:defRPr>
            </a:lvl3pPr>
            <a:lvl4pPr>
              <a:spcBef>
                <a:spcPts val="400"/>
              </a:spcBef>
              <a:spcAft>
                <a:spcPts val="400"/>
              </a:spcAft>
              <a:defRPr sz="1600">
                <a:solidFill>
                  <a:srgbClr val="233461"/>
                </a:solidFill>
                <a:latin typeface="Calibri" pitchFamily="34" charset="0"/>
                <a:ea typeface="Tahoma" pitchFamily="34" charset="0"/>
                <a:cs typeface="Calibri" pitchFamily="34" charset="0"/>
              </a:defRPr>
            </a:lvl4pPr>
            <a:lvl5pPr>
              <a:spcBef>
                <a:spcPts val="400"/>
              </a:spcBef>
              <a:spcAft>
                <a:spcPts val="400"/>
              </a:spcAft>
              <a:defRPr sz="1400">
                <a:solidFill>
                  <a:srgbClr val="233461"/>
                </a:solidFill>
                <a:latin typeface="Calibri" pitchFamily="34" charset="0"/>
                <a:ea typeface="Tahoma"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5"/>
          <p:cNvSpPr>
            <a:spLocks noGrp="1"/>
          </p:cNvSpPr>
          <p:nvPr userDrawn="1">
            <p:ph type="sldNum" sz="quarter" idx="12"/>
          </p:nvPr>
        </p:nvSpPr>
        <p:spPr>
          <a:xfrm>
            <a:off x="8686800" y="6549692"/>
            <a:ext cx="381000" cy="244475"/>
          </a:xfrm>
          <a:prstGeom prst="rect">
            <a:avLst/>
          </a:prstGeom>
        </p:spPr>
        <p:txBody>
          <a:bodyPr/>
          <a:lstStyle>
            <a:lvl1pPr algn="r" fontAlgn="auto">
              <a:spcBef>
                <a:spcPts val="0"/>
              </a:spcBef>
              <a:spcAft>
                <a:spcPts val="0"/>
              </a:spcAft>
              <a:defRPr sz="1000">
                <a:solidFill>
                  <a:schemeClr val="bg1">
                    <a:lumMod val="50000"/>
                  </a:schemeClr>
                </a:solidFill>
                <a:latin typeface="Calibri" panose="020F0502020204030204" pitchFamily="34" charset="0"/>
                <a:cs typeface="Calibri" panose="020F0502020204030204" pitchFamily="34" charset="0"/>
              </a:defRPr>
            </a:lvl1pPr>
          </a:lstStyle>
          <a:p>
            <a:pPr>
              <a:defRPr/>
            </a:pPr>
            <a:fld id="{9FD45F81-5459-43C3-9B5B-9255AC5769CD}" type="slidenum">
              <a:rPr lang="en-US" smtClean="0"/>
              <a:pPr>
                <a:defRPr/>
              </a:pPr>
              <a:t>‹#›</a:t>
            </a:fld>
            <a:endParaRPr lang="en-US" dirty="0"/>
          </a:p>
        </p:txBody>
      </p:sp>
      <p:pic>
        <p:nvPicPr>
          <p:cNvPr id="11" name="Picture 10" descr="A close up of a sign&#10;&#10;Description automatically generated">
            <a:extLst>
              <a:ext uri="{FF2B5EF4-FFF2-40B4-BE49-F238E27FC236}">
                <a16:creationId xmlns:a16="http://schemas.microsoft.com/office/drawing/2014/main" id="{5B390E7F-977E-4420-B24E-6DEC61CD60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142"/>
          <a:stretch/>
        </p:blipFill>
        <p:spPr>
          <a:xfrm>
            <a:off x="7238157" y="6531271"/>
            <a:ext cx="1371600" cy="228600"/>
          </a:xfrm>
          <a:prstGeom prst="rect">
            <a:avLst/>
          </a:prstGeom>
        </p:spPr>
      </p:pic>
      <p:grpSp>
        <p:nvGrpSpPr>
          <p:cNvPr id="14" name="Group 13">
            <a:extLst>
              <a:ext uri="{FF2B5EF4-FFF2-40B4-BE49-F238E27FC236}">
                <a16:creationId xmlns:a16="http://schemas.microsoft.com/office/drawing/2014/main" id="{48B81FF8-4387-4625-B137-740E737AF770}"/>
              </a:ext>
            </a:extLst>
          </p:cNvPr>
          <p:cNvGrpSpPr/>
          <p:nvPr userDrawn="1"/>
        </p:nvGrpSpPr>
        <p:grpSpPr>
          <a:xfrm>
            <a:off x="2" y="-3896"/>
            <a:ext cx="9153776" cy="924810"/>
            <a:chOff x="2" y="-3896"/>
            <a:chExt cx="9153776" cy="924810"/>
          </a:xfrm>
        </p:grpSpPr>
        <p:sp>
          <p:nvSpPr>
            <p:cNvPr id="15" name="Rectangle 14">
              <a:extLst>
                <a:ext uri="{FF2B5EF4-FFF2-40B4-BE49-F238E27FC236}">
                  <a16:creationId xmlns:a16="http://schemas.microsoft.com/office/drawing/2014/main" id="{15FC6E0F-287B-4B18-A825-7069E1127CF7}"/>
                </a:ext>
              </a:extLst>
            </p:cNvPr>
            <p:cNvSpPr/>
            <p:nvPr userDrawn="1"/>
          </p:nvSpPr>
          <p:spPr>
            <a:xfrm flipV="1">
              <a:off x="2" y="-4"/>
              <a:ext cx="9153776" cy="920918"/>
            </a:xfrm>
            <a:prstGeom prst="rect">
              <a:avLst/>
            </a:prstGeom>
            <a:gradFill flip="none" rotWithShape="1">
              <a:gsLst>
                <a:gs pos="79000">
                  <a:srgbClr val="D7EAF9"/>
                </a:gs>
                <a:gs pos="54000">
                  <a:srgbClr val="D7EAF9"/>
                </a:gs>
                <a:gs pos="2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E722525F-A8B4-41C9-9BAC-0CACD40E08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90210" y="-1173332"/>
              <a:ext cx="920918" cy="3259790"/>
            </a:xfrm>
            <a:prstGeom prst="rect">
              <a:avLst/>
            </a:prstGeom>
          </p:spPr>
        </p:pic>
      </p:grpSp>
      <p:sp>
        <p:nvSpPr>
          <p:cNvPr id="17" name="Rectangle 16">
            <a:extLst>
              <a:ext uri="{FF2B5EF4-FFF2-40B4-BE49-F238E27FC236}">
                <a16:creationId xmlns:a16="http://schemas.microsoft.com/office/drawing/2014/main" id="{B69AE5F1-5675-401F-8DA8-789609161335}"/>
              </a:ext>
            </a:extLst>
          </p:cNvPr>
          <p:cNvSpPr/>
          <p:nvPr userDrawn="1"/>
        </p:nvSpPr>
        <p:spPr>
          <a:xfrm>
            <a:off x="0" y="1066800"/>
            <a:ext cx="534243" cy="57912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8">
            <a:extLst>
              <a:ext uri="{FF2B5EF4-FFF2-40B4-BE49-F238E27FC236}">
                <a16:creationId xmlns:a16="http://schemas.microsoft.com/office/drawing/2014/main" id="{FB8A3E69-B3CC-4328-AC5B-1A189983285F}"/>
              </a:ext>
            </a:extLst>
          </p:cNvPr>
          <p:cNvSpPr>
            <a:spLocks noGrp="1"/>
          </p:cNvSpPr>
          <p:nvPr>
            <p:ph type="title"/>
          </p:nvPr>
        </p:nvSpPr>
        <p:spPr>
          <a:xfrm>
            <a:off x="534243" y="0"/>
            <a:ext cx="8609757" cy="1066800"/>
          </a:xfrm>
          <a:prstGeom prst="rect">
            <a:avLst/>
          </a:prstGeom>
        </p:spPr>
        <p:txBody>
          <a:bodyPr anchor="ctr"/>
          <a:lstStyle>
            <a:lvl1pPr algn="l">
              <a:defRPr sz="3000">
                <a:solidFill>
                  <a:srgbClr val="233461"/>
                </a:solidFill>
                <a:effectLst/>
              </a:defRPr>
            </a:lvl1pPr>
          </a:lstStyle>
          <a:p>
            <a:r>
              <a:rPr lang="en-US" dirty="0"/>
              <a:t>Click to edit Master title style</a:t>
            </a:r>
          </a:p>
        </p:txBody>
      </p:sp>
      <p:sp>
        <p:nvSpPr>
          <p:cNvPr id="19" name="Rectangle 18">
            <a:extLst>
              <a:ext uri="{FF2B5EF4-FFF2-40B4-BE49-F238E27FC236}">
                <a16:creationId xmlns:a16="http://schemas.microsoft.com/office/drawing/2014/main" id="{A48B88E5-6B3C-4B0A-8D0C-2EBBFDC373FF}"/>
              </a:ext>
            </a:extLst>
          </p:cNvPr>
          <p:cNvSpPr/>
          <p:nvPr userDrawn="1"/>
        </p:nvSpPr>
        <p:spPr>
          <a:xfrm>
            <a:off x="273" y="920914"/>
            <a:ext cx="9153775" cy="145886"/>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001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0" name="Slide Number Placeholder 5"/>
          <p:cNvSpPr txBox="1">
            <a:spLocks/>
          </p:cNvSpPr>
          <p:nvPr userDrawn="1"/>
        </p:nvSpPr>
        <p:spPr>
          <a:xfrm>
            <a:off x="8686800" y="6549692"/>
            <a:ext cx="381000" cy="244475"/>
          </a:xfrm>
          <a:prstGeom prst="rect">
            <a:avLst/>
          </a:prstGeom>
        </p:spPr>
        <p:txBody>
          <a:bodyPr/>
          <a:lstStyle>
            <a:defPPr>
              <a:defRPr lang="en-US"/>
            </a:defPPr>
            <a:lvl1pPr algn="r" rtl="0" fontAlgn="auto">
              <a:spcBef>
                <a:spcPts val="0"/>
              </a:spcBef>
              <a:spcAft>
                <a:spcPts val="0"/>
              </a:spcAft>
              <a:defRPr sz="1000" kern="1200">
                <a:solidFill>
                  <a:srgbClr val="002060"/>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FD45F81-5459-43C3-9B5B-9255AC5769CD}" type="slidenum">
              <a:rPr lang="en-US" smtClean="0">
                <a:solidFill>
                  <a:schemeClr val="bg1">
                    <a:lumMod val="50000"/>
                  </a:schemeClr>
                </a:solidFill>
              </a:rPr>
              <a:pPr>
                <a:defRPr/>
              </a:pPr>
              <a:t>‹#›</a:t>
            </a:fld>
            <a:endParaRPr lang="en-US" dirty="0">
              <a:solidFill>
                <a:schemeClr val="bg1">
                  <a:lumMod val="50000"/>
                </a:schemeClr>
              </a:solidFill>
            </a:endParaRPr>
          </a:p>
        </p:txBody>
      </p:sp>
      <p:pic>
        <p:nvPicPr>
          <p:cNvPr id="11" name="Picture 10" descr="A close up of a sign&#10;&#10;Description automatically generated">
            <a:extLst>
              <a:ext uri="{FF2B5EF4-FFF2-40B4-BE49-F238E27FC236}">
                <a16:creationId xmlns:a16="http://schemas.microsoft.com/office/drawing/2014/main" id="{BF8E3CF6-6B2D-429B-941F-1AF6FCFA05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142"/>
          <a:stretch/>
        </p:blipFill>
        <p:spPr>
          <a:xfrm>
            <a:off x="7238157" y="6531271"/>
            <a:ext cx="1371600" cy="228600"/>
          </a:xfrm>
          <a:prstGeom prst="rect">
            <a:avLst/>
          </a:prstGeom>
        </p:spPr>
      </p:pic>
      <p:grpSp>
        <p:nvGrpSpPr>
          <p:cNvPr id="7" name="Group 6">
            <a:extLst>
              <a:ext uri="{FF2B5EF4-FFF2-40B4-BE49-F238E27FC236}">
                <a16:creationId xmlns:a16="http://schemas.microsoft.com/office/drawing/2014/main" id="{A1A0B6C1-2E46-49CA-B485-9648219D3BD0}"/>
              </a:ext>
            </a:extLst>
          </p:cNvPr>
          <p:cNvGrpSpPr/>
          <p:nvPr userDrawn="1"/>
        </p:nvGrpSpPr>
        <p:grpSpPr>
          <a:xfrm>
            <a:off x="2" y="-3896"/>
            <a:ext cx="9153776" cy="924810"/>
            <a:chOff x="2" y="-3896"/>
            <a:chExt cx="9153776" cy="924810"/>
          </a:xfrm>
        </p:grpSpPr>
        <p:sp>
          <p:nvSpPr>
            <p:cNvPr id="8" name="Rectangle 7">
              <a:extLst>
                <a:ext uri="{FF2B5EF4-FFF2-40B4-BE49-F238E27FC236}">
                  <a16:creationId xmlns:a16="http://schemas.microsoft.com/office/drawing/2014/main" id="{6DC39273-A4F0-4D8B-A5A9-B987D23FB17B}"/>
                </a:ext>
              </a:extLst>
            </p:cNvPr>
            <p:cNvSpPr/>
            <p:nvPr userDrawn="1"/>
          </p:nvSpPr>
          <p:spPr>
            <a:xfrm flipV="1">
              <a:off x="2" y="-4"/>
              <a:ext cx="9153776" cy="920918"/>
            </a:xfrm>
            <a:prstGeom prst="rect">
              <a:avLst/>
            </a:prstGeom>
            <a:gradFill flip="none" rotWithShape="1">
              <a:gsLst>
                <a:gs pos="79000">
                  <a:srgbClr val="D7EAF9"/>
                </a:gs>
                <a:gs pos="54000">
                  <a:srgbClr val="D7EAF9"/>
                </a:gs>
                <a:gs pos="2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A16D5F2-7C7D-476A-B283-D88F3824FF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90210" y="-1173332"/>
              <a:ext cx="920918" cy="3259790"/>
            </a:xfrm>
            <a:prstGeom prst="rect">
              <a:avLst/>
            </a:prstGeom>
          </p:spPr>
        </p:pic>
      </p:grpSp>
      <p:sp>
        <p:nvSpPr>
          <p:cNvPr id="13" name="Rectangle 12">
            <a:extLst>
              <a:ext uri="{FF2B5EF4-FFF2-40B4-BE49-F238E27FC236}">
                <a16:creationId xmlns:a16="http://schemas.microsoft.com/office/drawing/2014/main" id="{A0A7FEA4-AE8F-4B30-B0E6-9DD4811444E5}"/>
              </a:ext>
            </a:extLst>
          </p:cNvPr>
          <p:cNvSpPr/>
          <p:nvPr userDrawn="1"/>
        </p:nvSpPr>
        <p:spPr>
          <a:xfrm>
            <a:off x="0" y="1066800"/>
            <a:ext cx="534243" cy="57912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8">
            <a:extLst>
              <a:ext uri="{FF2B5EF4-FFF2-40B4-BE49-F238E27FC236}">
                <a16:creationId xmlns:a16="http://schemas.microsoft.com/office/drawing/2014/main" id="{FCFBD95F-D351-4F2C-BBA0-971DBAE1FAA8}"/>
              </a:ext>
            </a:extLst>
          </p:cNvPr>
          <p:cNvSpPr>
            <a:spLocks noGrp="1"/>
          </p:cNvSpPr>
          <p:nvPr>
            <p:ph type="title"/>
          </p:nvPr>
        </p:nvSpPr>
        <p:spPr>
          <a:xfrm>
            <a:off x="534243" y="0"/>
            <a:ext cx="8609757" cy="1066800"/>
          </a:xfrm>
          <a:prstGeom prst="rect">
            <a:avLst/>
          </a:prstGeom>
        </p:spPr>
        <p:txBody>
          <a:bodyPr anchor="ctr"/>
          <a:lstStyle>
            <a:lvl1pPr algn="l">
              <a:defRPr sz="3000">
                <a:solidFill>
                  <a:srgbClr val="233461"/>
                </a:solidFill>
                <a:effectLst/>
              </a:defRPr>
            </a:lvl1pPr>
          </a:lstStyle>
          <a:p>
            <a:r>
              <a:rPr lang="en-US" dirty="0"/>
              <a:t>Click to edit Master title style</a:t>
            </a:r>
          </a:p>
        </p:txBody>
      </p:sp>
      <p:sp>
        <p:nvSpPr>
          <p:cNvPr id="15" name="Rectangle 14">
            <a:extLst>
              <a:ext uri="{FF2B5EF4-FFF2-40B4-BE49-F238E27FC236}">
                <a16:creationId xmlns:a16="http://schemas.microsoft.com/office/drawing/2014/main" id="{326FBA63-0214-47CC-A252-1712D428F733}"/>
              </a:ext>
            </a:extLst>
          </p:cNvPr>
          <p:cNvSpPr/>
          <p:nvPr userDrawn="1"/>
        </p:nvSpPr>
        <p:spPr>
          <a:xfrm>
            <a:off x="273" y="920914"/>
            <a:ext cx="9153775" cy="145886"/>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6349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8229600" cy="4602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686800" y="6549692"/>
            <a:ext cx="381000" cy="244475"/>
          </a:xfrm>
          <a:prstGeom prst="rect">
            <a:avLst/>
          </a:prstGeom>
        </p:spPr>
        <p:txBody>
          <a:bodyPr/>
          <a:lstStyle>
            <a:defPPr>
              <a:defRPr lang="en-US"/>
            </a:defPPr>
            <a:lvl1pPr algn="r" rtl="0" fontAlgn="auto">
              <a:spcBef>
                <a:spcPts val="0"/>
              </a:spcBef>
              <a:spcAft>
                <a:spcPts val="0"/>
              </a:spcAft>
              <a:defRPr sz="1000" kern="1200">
                <a:solidFill>
                  <a:srgbClr val="002060"/>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FD45F81-5459-43C3-9B5B-9255AC5769CD}" type="slidenum">
              <a:rPr lang="en-US" smtClean="0">
                <a:solidFill>
                  <a:schemeClr val="bg1">
                    <a:lumMod val="50000"/>
                  </a:schemeClr>
                </a:solidFill>
              </a:rPr>
              <a:pPr>
                <a:defRPr/>
              </a:pPr>
              <a:t>‹#›</a:t>
            </a:fld>
            <a:endParaRPr lang="en-US"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57" r:id="rId2"/>
    <p:sldLayoutId id="2147483663" r:id="rId3"/>
    <p:sldLayoutId id="2147483664" r:id="rId4"/>
  </p:sldLayoutIdLst>
  <p:hf hdr="0" ftr="0" dt="0"/>
  <p:txStyles>
    <p:titleStyle>
      <a:lvl1pPr algn="ctr" defTabSz="914400" rtl="0" eaLnBrk="1" latinLnBrk="0" hangingPunct="1">
        <a:spcBef>
          <a:spcPct val="0"/>
        </a:spcBef>
        <a:buNone/>
        <a:defRPr sz="3600" b="1" kern="1200" cap="none" spc="0">
          <a:ln w="18415" cmpd="sng">
            <a:noFill/>
            <a:prstDash val="solid"/>
          </a:ln>
          <a:solidFill>
            <a:srgbClr val="1D508E"/>
          </a:solidFill>
          <a:effectLst/>
          <a:latin typeface="Century Gothic"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Tahoma" pitchFamily="34" charset="0"/>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Tahoma" pitchFamily="34" charset="0"/>
          <a:cs typeface="Calibr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Tahoma" pitchFamily="34" charset="0"/>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Tahoma" pitchFamily="34" charset="0"/>
          <a:cs typeface="Calibr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Tahoma"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05725"/>
            <a:ext cx="9144000" cy="1323439"/>
          </a:xfrm>
          <a:prstGeom prst="rect">
            <a:avLst/>
          </a:prstGeom>
          <a:noFill/>
        </p:spPr>
        <p:txBody>
          <a:bodyPr wrap="square" rtlCol="0">
            <a:spAutoFit/>
          </a:bodyPr>
          <a:lstStyle/>
          <a:p>
            <a:pPr algn="ctr"/>
            <a:r>
              <a:rPr lang="en-US" sz="4000" b="1" dirty="0">
                <a:solidFill>
                  <a:srgbClr val="002060"/>
                </a:solidFill>
                <a:latin typeface="Century Gothic" panose="020B0502020202020204" pitchFamily="34" charset="0"/>
                <a:ea typeface="Tahoma" panose="020B0604030504040204" pitchFamily="34" charset="0"/>
                <a:cs typeface="Tahoma" panose="020B0604030504040204" pitchFamily="34" charset="0"/>
              </a:rPr>
              <a:t>National Emergency </a:t>
            </a:r>
          </a:p>
          <a:p>
            <a:pPr algn="ctr"/>
            <a:r>
              <a:rPr lang="en-US" sz="4000" b="1" i="1" dirty="0">
                <a:solidFill>
                  <a:srgbClr val="A62136"/>
                </a:solidFill>
                <a:latin typeface="Century Gothic" panose="020B0502020202020204" pitchFamily="34" charset="0"/>
                <a:ea typeface="Tahoma" panose="020B0604030504040204" pitchFamily="34" charset="0"/>
                <a:cs typeface="Tahoma" panose="020B0604030504040204" pitchFamily="34" charset="0"/>
              </a:rPr>
              <a:t>CARES Act - Student Loan Relief</a:t>
            </a:r>
          </a:p>
        </p:txBody>
      </p:sp>
      <p:sp>
        <p:nvSpPr>
          <p:cNvPr id="3" name="AutoShape 4" descr="Image result for ibmc logo">
            <a:extLst>
              <a:ext uri="{FF2B5EF4-FFF2-40B4-BE49-F238E27FC236}">
                <a16:creationId xmlns:a16="http://schemas.microsoft.com/office/drawing/2014/main" id="{3E3B8D75-C38D-4957-89D6-E60AE1D02FFA}"/>
              </a:ext>
            </a:extLst>
          </p:cNvPr>
          <p:cNvSpPr>
            <a:spLocks noChangeAspect="1" noChangeArrowheads="1"/>
          </p:cNvSpPr>
          <p:nvPr/>
        </p:nvSpPr>
        <p:spPr bwMode="auto">
          <a:xfrm>
            <a:off x="4419600" y="3276600"/>
            <a:ext cx="17526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516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350FE0-0944-480A-A3D7-80A5BFA1A4A0}"/>
              </a:ext>
            </a:extLst>
          </p:cNvPr>
          <p:cNvSpPr>
            <a:spLocks noGrp="1"/>
          </p:cNvSpPr>
          <p:nvPr>
            <p:ph idx="1"/>
          </p:nvPr>
        </p:nvSpPr>
        <p:spPr/>
        <p:txBody>
          <a:bodyPr>
            <a:normAutofit/>
          </a:bodyPr>
          <a:lstStyle/>
          <a:p>
            <a:r>
              <a:rPr lang="en-US" b="1" dirty="0"/>
              <a:t>Borrower communication during this time of uncertainty is critical</a:t>
            </a:r>
            <a:r>
              <a:rPr lang="en-US" dirty="0"/>
              <a:t>. </a:t>
            </a:r>
          </a:p>
          <a:p>
            <a:r>
              <a:rPr lang="en-US" dirty="0"/>
              <a:t>Focus on two primary groups of borrowers:</a:t>
            </a:r>
          </a:p>
          <a:p>
            <a:pPr lvl="1"/>
            <a:r>
              <a:rPr lang="en-US" dirty="0"/>
              <a:t>Students entering grace period</a:t>
            </a:r>
          </a:p>
          <a:p>
            <a:pPr lvl="1"/>
            <a:r>
              <a:rPr lang="en-US" dirty="0"/>
              <a:t>Students in the FY2019 and FY2020 cohort</a:t>
            </a:r>
          </a:p>
          <a:p>
            <a:pPr lvl="2"/>
            <a:r>
              <a:rPr lang="en-US" dirty="0"/>
              <a:t>Repayment cycle suspended or delayed</a:t>
            </a:r>
          </a:p>
          <a:p>
            <a:pPr lvl="2"/>
            <a:r>
              <a:rPr lang="en-US" dirty="0"/>
              <a:t>May be unprepared for repayment once National Emergency is over</a:t>
            </a:r>
          </a:p>
          <a:p>
            <a:r>
              <a:rPr lang="en-US" dirty="0"/>
              <a:t>Future student impact</a:t>
            </a:r>
          </a:p>
          <a:p>
            <a:pPr lvl="1"/>
            <a:r>
              <a:rPr lang="en-US" dirty="0"/>
              <a:t>Economic conditions may increase enrollment and borrowing rates.</a:t>
            </a:r>
          </a:p>
          <a:p>
            <a:pPr lvl="1"/>
            <a:r>
              <a:rPr lang="en-US" dirty="0"/>
              <a:t>Must be prepared to repay the student loan debt that is incurred.</a:t>
            </a:r>
          </a:p>
          <a:p>
            <a:pPr marL="0" indent="0">
              <a:buNone/>
            </a:pPr>
            <a:endParaRPr lang="en-US" dirty="0"/>
          </a:p>
        </p:txBody>
      </p:sp>
      <p:sp>
        <p:nvSpPr>
          <p:cNvPr id="3" name="Slide Number Placeholder 2">
            <a:extLst>
              <a:ext uri="{FF2B5EF4-FFF2-40B4-BE49-F238E27FC236}">
                <a16:creationId xmlns:a16="http://schemas.microsoft.com/office/drawing/2014/main" id="{A9988898-B27F-41B1-80F6-7608CF31AB3A}"/>
              </a:ext>
            </a:extLst>
          </p:cNvPr>
          <p:cNvSpPr>
            <a:spLocks noGrp="1"/>
          </p:cNvSpPr>
          <p:nvPr>
            <p:ph type="sldNum" sz="quarter" idx="12"/>
          </p:nvPr>
        </p:nvSpPr>
        <p:spPr/>
        <p:txBody>
          <a:bodyPr/>
          <a:lstStyle/>
          <a:p>
            <a:pPr>
              <a:defRPr/>
            </a:pPr>
            <a:fld id="{9FD45F81-5459-43C3-9B5B-9255AC5769CD}" type="slidenum">
              <a:rPr lang="en-US" smtClean="0"/>
              <a:pPr>
                <a:defRPr/>
              </a:pPr>
              <a:t>10</a:t>
            </a:fld>
            <a:endParaRPr lang="en-US" dirty="0"/>
          </a:p>
        </p:txBody>
      </p:sp>
      <p:sp>
        <p:nvSpPr>
          <p:cNvPr id="4" name="Title 3">
            <a:extLst>
              <a:ext uri="{FF2B5EF4-FFF2-40B4-BE49-F238E27FC236}">
                <a16:creationId xmlns:a16="http://schemas.microsoft.com/office/drawing/2014/main" id="{7EC8BA42-9B4B-423B-B2CF-66CB061A2C39}"/>
              </a:ext>
            </a:extLst>
          </p:cNvPr>
          <p:cNvSpPr>
            <a:spLocks noGrp="1"/>
          </p:cNvSpPr>
          <p:nvPr>
            <p:ph type="title"/>
          </p:nvPr>
        </p:nvSpPr>
        <p:spPr/>
        <p:txBody>
          <a:bodyPr/>
          <a:lstStyle/>
          <a:p>
            <a:r>
              <a:rPr lang="en-US" sz="2800" dirty="0"/>
              <a:t>Impact of National Emergency Forbearance </a:t>
            </a:r>
          </a:p>
        </p:txBody>
      </p:sp>
    </p:spTree>
    <p:extLst>
      <p:ext uri="{BB962C8B-B14F-4D97-AF65-F5344CB8AC3E}">
        <p14:creationId xmlns:p14="http://schemas.microsoft.com/office/powerpoint/2010/main" val="296230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02D0E-C343-4378-A0EF-C398155D7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2393004"/>
            <a:ext cx="3459480" cy="2830484"/>
          </a:xfrm>
          <a:prstGeom prst="rect">
            <a:avLst/>
          </a:prstGeom>
        </p:spPr>
      </p:pic>
      <p:sp>
        <p:nvSpPr>
          <p:cNvPr id="2" name="Content Placeholder 1">
            <a:extLst>
              <a:ext uri="{FF2B5EF4-FFF2-40B4-BE49-F238E27FC236}">
                <a16:creationId xmlns:a16="http://schemas.microsoft.com/office/drawing/2014/main" id="{044E8919-E393-4F59-B421-AC6C412EBD37}"/>
              </a:ext>
            </a:extLst>
          </p:cNvPr>
          <p:cNvSpPr>
            <a:spLocks noGrp="1"/>
          </p:cNvSpPr>
          <p:nvPr>
            <p:ph idx="1"/>
          </p:nvPr>
        </p:nvSpPr>
        <p:spPr>
          <a:xfrm>
            <a:off x="793103" y="1409134"/>
            <a:ext cx="4911011" cy="4297363"/>
          </a:xfrm>
        </p:spPr>
        <p:txBody>
          <a:bodyPr/>
          <a:lstStyle/>
          <a:p>
            <a:r>
              <a:rPr lang="en-US" dirty="0"/>
              <a:t>Many colleges saw spikes in enrollment following the last recession in 2008.</a:t>
            </a:r>
          </a:p>
          <a:p>
            <a:r>
              <a:rPr lang="en-US" dirty="0"/>
              <a:t>Colleges also experienced increased delinquency and default rates for students who were unprepared for repayment. </a:t>
            </a:r>
          </a:p>
          <a:p>
            <a:pPr lvl="1"/>
            <a:r>
              <a:rPr lang="en-US" dirty="0"/>
              <a:t>FY2009, FY2010, FY2011 cohort default rates</a:t>
            </a:r>
            <a:r>
              <a:rPr lang="en-US" dirty="0">
                <a:solidFill>
                  <a:srgbClr val="FF0000"/>
                </a:solidFill>
              </a:rPr>
              <a:t> </a:t>
            </a:r>
          </a:p>
          <a:p>
            <a:pPr marL="0" indent="0">
              <a:buNone/>
            </a:pPr>
            <a:endParaRPr lang="en-US" dirty="0"/>
          </a:p>
        </p:txBody>
      </p:sp>
      <p:sp>
        <p:nvSpPr>
          <p:cNvPr id="3" name="Slide Number Placeholder 2">
            <a:extLst>
              <a:ext uri="{FF2B5EF4-FFF2-40B4-BE49-F238E27FC236}">
                <a16:creationId xmlns:a16="http://schemas.microsoft.com/office/drawing/2014/main" id="{42BC1C3D-FD82-4345-B79F-B8839DED3F1B}"/>
              </a:ext>
            </a:extLst>
          </p:cNvPr>
          <p:cNvSpPr>
            <a:spLocks noGrp="1"/>
          </p:cNvSpPr>
          <p:nvPr>
            <p:ph type="sldNum" sz="quarter" idx="12"/>
          </p:nvPr>
        </p:nvSpPr>
        <p:spPr/>
        <p:txBody>
          <a:bodyPr/>
          <a:lstStyle/>
          <a:p>
            <a:pPr>
              <a:defRPr/>
            </a:pPr>
            <a:fld id="{9FD45F81-5459-43C3-9B5B-9255AC5769CD}" type="slidenum">
              <a:rPr lang="en-US" smtClean="0"/>
              <a:pPr>
                <a:defRPr/>
              </a:pPr>
              <a:t>11</a:t>
            </a:fld>
            <a:endParaRPr lang="en-US" dirty="0"/>
          </a:p>
        </p:txBody>
      </p:sp>
      <p:sp>
        <p:nvSpPr>
          <p:cNvPr id="4" name="Title 3">
            <a:extLst>
              <a:ext uri="{FF2B5EF4-FFF2-40B4-BE49-F238E27FC236}">
                <a16:creationId xmlns:a16="http://schemas.microsoft.com/office/drawing/2014/main" id="{E5F04584-A1C5-4390-9D85-BA2778B0314B}"/>
              </a:ext>
            </a:extLst>
          </p:cNvPr>
          <p:cNvSpPr>
            <a:spLocks noGrp="1"/>
          </p:cNvSpPr>
          <p:nvPr>
            <p:ph type="title"/>
          </p:nvPr>
        </p:nvSpPr>
        <p:spPr/>
        <p:txBody>
          <a:bodyPr/>
          <a:lstStyle/>
          <a:p>
            <a:r>
              <a:rPr lang="en-US" dirty="0"/>
              <a:t>Historical Perspective </a:t>
            </a:r>
          </a:p>
        </p:txBody>
      </p:sp>
    </p:spTree>
    <p:extLst>
      <p:ext uri="{BB962C8B-B14F-4D97-AF65-F5344CB8AC3E}">
        <p14:creationId xmlns:p14="http://schemas.microsoft.com/office/powerpoint/2010/main" val="311290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C4C996-5C50-4643-A34E-B6928EE6D7E9}"/>
              </a:ext>
            </a:extLst>
          </p:cNvPr>
          <p:cNvPicPr>
            <a:picLocks noGrp="1" noChangeAspect="1"/>
          </p:cNvPicPr>
          <p:nvPr>
            <p:ph idx="1"/>
          </p:nvPr>
        </p:nvPicPr>
        <p:blipFill>
          <a:blip r:embed="rId2"/>
          <a:stretch>
            <a:fillRect/>
          </a:stretch>
        </p:blipFill>
        <p:spPr>
          <a:xfrm>
            <a:off x="1082179" y="1699036"/>
            <a:ext cx="7457813" cy="4471174"/>
          </a:xfrm>
          <a:prstGeom prst="rect">
            <a:avLst/>
          </a:prstGeom>
        </p:spPr>
      </p:pic>
      <p:sp>
        <p:nvSpPr>
          <p:cNvPr id="3" name="Slide Number Placeholder 2">
            <a:extLst>
              <a:ext uri="{FF2B5EF4-FFF2-40B4-BE49-F238E27FC236}">
                <a16:creationId xmlns:a16="http://schemas.microsoft.com/office/drawing/2014/main" id="{42BC1C3D-FD82-4345-B79F-B8839DED3F1B}"/>
              </a:ext>
            </a:extLst>
          </p:cNvPr>
          <p:cNvSpPr>
            <a:spLocks noGrp="1"/>
          </p:cNvSpPr>
          <p:nvPr>
            <p:ph type="sldNum" sz="quarter" idx="12"/>
          </p:nvPr>
        </p:nvSpPr>
        <p:spPr/>
        <p:txBody>
          <a:bodyPr/>
          <a:lstStyle/>
          <a:p>
            <a:pPr>
              <a:defRPr/>
            </a:pPr>
            <a:fld id="{9FD45F81-5459-43C3-9B5B-9255AC5769CD}" type="slidenum">
              <a:rPr lang="en-US" smtClean="0"/>
              <a:pPr>
                <a:defRPr/>
              </a:pPr>
              <a:t>12</a:t>
            </a:fld>
            <a:endParaRPr lang="en-US" dirty="0"/>
          </a:p>
        </p:txBody>
      </p:sp>
      <p:sp>
        <p:nvSpPr>
          <p:cNvPr id="4" name="Title 3">
            <a:extLst>
              <a:ext uri="{FF2B5EF4-FFF2-40B4-BE49-F238E27FC236}">
                <a16:creationId xmlns:a16="http://schemas.microsoft.com/office/drawing/2014/main" id="{E5F04584-A1C5-4390-9D85-BA2778B0314B}"/>
              </a:ext>
            </a:extLst>
          </p:cNvPr>
          <p:cNvSpPr>
            <a:spLocks noGrp="1"/>
          </p:cNvSpPr>
          <p:nvPr>
            <p:ph type="title"/>
          </p:nvPr>
        </p:nvSpPr>
        <p:spPr/>
        <p:txBody>
          <a:bodyPr/>
          <a:lstStyle/>
          <a:p>
            <a:r>
              <a:rPr lang="en-US" dirty="0"/>
              <a:t>Historical Perspective – 2 Year Default Rates</a:t>
            </a:r>
          </a:p>
        </p:txBody>
      </p:sp>
      <p:sp>
        <p:nvSpPr>
          <p:cNvPr id="6" name="Arrow: Down 5">
            <a:extLst>
              <a:ext uri="{FF2B5EF4-FFF2-40B4-BE49-F238E27FC236}">
                <a16:creationId xmlns:a16="http://schemas.microsoft.com/office/drawing/2014/main" id="{72D47D1F-CE3C-4E53-A31B-D4DAC141FF27}"/>
              </a:ext>
            </a:extLst>
          </p:cNvPr>
          <p:cNvSpPr/>
          <p:nvPr/>
        </p:nvSpPr>
        <p:spPr>
          <a:xfrm>
            <a:off x="7299387" y="3429000"/>
            <a:ext cx="484632"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3">
            <a:extLst>
              <a:ext uri="{FF2B5EF4-FFF2-40B4-BE49-F238E27FC236}">
                <a16:creationId xmlns:a16="http://schemas.microsoft.com/office/drawing/2014/main" id="{AB4B82DC-1371-4795-B29D-002203832D83}"/>
              </a:ext>
            </a:extLst>
          </p:cNvPr>
          <p:cNvSpPr txBox="1">
            <a:spLocks noChangeArrowheads="1"/>
          </p:cNvSpPr>
          <p:nvPr/>
        </p:nvSpPr>
        <p:spPr>
          <a:xfrm>
            <a:off x="1786854" y="1066800"/>
            <a:ext cx="6477029" cy="829112"/>
          </a:xfrm>
          <a:prstGeom prst="rect">
            <a:avLst/>
          </a:prstGeom>
          <a:noFill/>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Tahoma" pitchFamily="34" charset="0"/>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Tahoma" pitchFamily="34" charset="0"/>
                <a:cs typeface="Calibr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Tahoma" pitchFamily="34" charset="0"/>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Tahoma" pitchFamily="34" charset="0"/>
                <a:cs typeface="Calibr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Tahoma"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sz="2400" b="1" dirty="0">
                <a:solidFill>
                  <a:srgbClr val="233461"/>
                </a:solidFill>
                <a:latin typeface="+mn-lt"/>
                <a:cs typeface="Tahoma" pitchFamily="34" charset="0"/>
              </a:rPr>
              <a:t>History teaches us Default Rates spike considerably after a recession!</a:t>
            </a:r>
          </a:p>
        </p:txBody>
      </p:sp>
    </p:spTree>
    <p:extLst>
      <p:ext uri="{BB962C8B-B14F-4D97-AF65-F5344CB8AC3E}">
        <p14:creationId xmlns:p14="http://schemas.microsoft.com/office/powerpoint/2010/main" val="176734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2CC213-9F2F-42F4-B7E4-6B3F3E46C700}"/>
              </a:ext>
            </a:extLst>
          </p:cNvPr>
          <p:cNvSpPr>
            <a:spLocks noGrp="1"/>
          </p:cNvSpPr>
          <p:nvPr>
            <p:ph idx="1"/>
          </p:nvPr>
        </p:nvSpPr>
        <p:spPr>
          <a:xfrm>
            <a:off x="793102" y="1443968"/>
            <a:ext cx="7582272" cy="5031423"/>
          </a:xfrm>
        </p:spPr>
        <p:txBody>
          <a:bodyPr>
            <a:normAutofit/>
          </a:bodyPr>
          <a:lstStyle/>
          <a:p>
            <a:pPr marL="0" indent="0">
              <a:lnSpc>
                <a:spcPct val="120000"/>
              </a:lnSpc>
              <a:spcBef>
                <a:spcPts val="500"/>
              </a:spcBef>
              <a:spcAft>
                <a:spcPts val="500"/>
              </a:spcAft>
              <a:buNone/>
            </a:pPr>
            <a:r>
              <a:rPr lang="en-US" b="1" dirty="0"/>
              <a:t>Get Ahead of the Curve</a:t>
            </a:r>
          </a:p>
          <a:p>
            <a:pPr>
              <a:lnSpc>
                <a:spcPct val="120000"/>
              </a:lnSpc>
              <a:spcBef>
                <a:spcPts val="500"/>
              </a:spcBef>
              <a:spcAft>
                <a:spcPts val="500"/>
              </a:spcAft>
            </a:pPr>
            <a:r>
              <a:rPr lang="en-US" sz="2000" dirty="0"/>
              <a:t>No loans are in a delinquency status as of September 30, 2020</a:t>
            </a:r>
          </a:p>
          <a:p>
            <a:pPr>
              <a:lnSpc>
                <a:spcPct val="120000"/>
              </a:lnSpc>
              <a:spcBef>
                <a:spcPts val="500"/>
              </a:spcBef>
              <a:spcAft>
                <a:spcPts val="500"/>
              </a:spcAft>
            </a:pPr>
            <a:r>
              <a:rPr lang="en-US" sz="2000" dirty="0"/>
              <a:t>Educate borrowers entering or reentering repayment </a:t>
            </a:r>
          </a:p>
          <a:p>
            <a:pPr marL="0" indent="0">
              <a:lnSpc>
                <a:spcPct val="120000"/>
              </a:lnSpc>
              <a:spcBef>
                <a:spcPts val="500"/>
              </a:spcBef>
              <a:spcAft>
                <a:spcPts val="500"/>
              </a:spcAft>
              <a:buNone/>
            </a:pPr>
            <a:endParaRPr lang="en-US" sz="2000" dirty="0">
              <a:highlight>
                <a:srgbClr val="FFFF00"/>
              </a:highlight>
            </a:endParaRPr>
          </a:p>
          <a:p>
            <a:pPr marL="0" indent="0">
              <a:lnSpc>
                <a:spcPct val="120000"/>
              </a:lnSpc>
              <a:spcBef>
                <a:spcPts val="500"/>
              </a:spcBef>
              <a:spcAft>
                <a:spcPts val="500"/>
              </a:spcAft>
              <a:buNone/>
            </a:pPr>
            <a:r>
              <a:rPr lang="en-US" b="1" dirty="0"/>
              <a:t>Deploy Proactive Support Strategies</a:t>
            </a:r>
          </a:p>
          <a:p>
            <a:pPr>
              <a:lnSpc>
                <a:spcPct val="120000"/>
              </a:lnSpc>
              <a:spcBef>
                <a:spcPts val="500"/>
              </a:spcBef>
              <a:spcAft>
                <a:spcPts val="500"/>
              </a:spcAft>
            </a:pPr>
            <a:r>
              <a:rPr lang="en-US" sz="2000" dirty="0"/>
              <a:t>Be prepared for what happens after National Emergency Forbearance</a:t>
            </a:r>
          </a:p>
          <a:p>
            <a:pPr>
              <a:lnSpc>
                <a:spcPct val="120000"/>
              </a:lnSpc>
              <a:spcBef>
                <a:spcPts val="500"/>
              </a:spcBef>
              <a:spcAft>
                <a:spcPts val="500"/>
              </a:spcAft>
            </a:pPr>
            <a:r>
              <a:rPr lang="en-US" sz="2000" dirty="0"/>
              <a:t>Take steps to prevent future spikes in delinquency and default </a:t>
            </a:r>
          </a:p>
        </p:txBody>
      </p:sp>
      <p:sp>
        <p:nvSpPr>
          <p:cNvPr id="3" name="Slide Number Placeholder 2">
            <a:extLst>
              <a:ext uri="{FF2B5EF4-FFF2-40B4-BE49-F238E27FC236}">
                <a16:creationId xmlns:a16="http://schemas.microsoft.com/office/drawing/2014/main" id="{75B420BF-FAF1-4B0A-AE00-A28506AE4451}"/>
              </a:ext>
            </a:extLst>
          </p:cNvPr>
          <p:cNvSpPr>
            <a:spLocks noGrp="1"/>
          </p:cNvSpPr>
          <p:nvPr>
            <p:ph type="sldNum" sz="quarter" idx="12"/>
          </p:nvPr>
        </p:nvSpPr>
        <p:spPr/>
        <p:txBody>
          <a:bodyPr/>
          <a:lstStyle/>
          <a:p>
            <a:pPr>
              <a:defRPr/>
            </a:pPr>
            <a:fld id="{9FD45F81-5459-43C3-9B5B-9255AC5769CD}" type="slidenum">
              <a:rPr lang="en-US" smtClean="0"/>
              <a:pPr>
                <a:defRPr/>
              </a:pPr>
              <a:t>13</a:t>
            </a:fld>
            <a:endParaRPr lang="en-US" dirty="0"/>
          </a:p>
        </p:txBody>
      </p:sp>
      <p:sp>
        <p:nvSpPr>
          <p:cNvPr id="4" name="Title 3">
            <a:extLst>
              <a:ext uri="{FF2B5EF4-FFF2-40B4-BE49-F238E27FC236}">
                <a16:creationId xmlns:a16="http://schemas.microsoft.com/office/drawing/2014/main" id="{AB24A100-9420-4B28-97D6-601A5F5415C7}"/>
              </a:ext>
            </a:extLst>
          </p:cNvPr>
          <p:cNvSpPr>
            <a:spLocks noGrp="1"/>
          </p:cNvSpPr>
          <p:nvPr>
            <p:ph type="title"/>
          </p:nvPr>
        </p:nvSpPr>
        <p:spPr/>
        <p:txBody>
          <a:bodyPr/>
          <a:lstStyle/>
          <a:p>
            <a:r>
              <a:rPr lang="en-US" dirty="0"/>
              <a:t>Edamerica Recommended Strategy for your Borrowers</a:t>
            </a:r>
          </a:p>
        </p:txBody>
      </p:sp>
    </p:spTree>
    <p:extLst>
      <p:ext uri="{BB962C8B-B14F-4D97-AF65-F5344CB8AC3E}">
        <p14:creationId xmlns:p14="http://schemas.microsoft.com/office/powerpoint/2010/main" val="295513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2CC213-9F2F-42F4-B7E4-6B3F3E46C700}"/>
              </a:ext>
            </a:extLst>
          </p:cNvPr>
          <p:cNvSpPr>
            <a:spLocks noGrp="1"/>
          </p:cNvSpPr>
          <p:nvPr>
            <p:ph idx="1"/>
          </p:nvPr>
        </p:nvSpPr>
        <p:spPr>
          <a:xfrm>
            <a:off x="793102" y="1329622"/>
            <a:ext cx="7893698" cy="2883564"/>
          </a:xfrm>
        </p:spPr>
        <p:txBody>
          <a:bodyPr>
            <a:normAutofit/>
          </a:bodyPr>
          <a:lstStyle/>
          <a:p>
            <a:pPr marL="0" indent="0">
              <a:lnSpc>
                <a:spcPct val="120000"/>
              </a:lnSpc>
              <a:spcBef>
                <a:spcPts val="500"/>
              </a:spcBef>
              <a:spcAft>
                <a:spcPts val="500"/>
              </a:spcAft>
              <a:buNone/>
            </a:pPr>
            <a:r>
              <a:rPr lang="en-US" b="1" dirty="0"/>
              <a:t>Recommendation </a:t>
            </a:r>
          </a:p>
          <a:p>
            <a:pPr>
              <a:lnSpc>
                <a:spcPct val="120000"/>
              </a:lnSpc>
              <a:spcBef>
                <a:spcPts val="0"/>
              </a:spcBef>
              <a:spcAft>
                <a:spcPts val="0"/>
              </a:spcAft>
            </a:pPr>
            <a:r>
              <a:rPr lang="en-US" sz="2000" dirty="0"/>
              <a:t>Refocus current default prevention strategy for your college to preventative action: </a:t>
            </a:r>
          </a:p>
          <a:p>
            <a:pPr lvl="1">
              <a:lnSpc>
                <a:spcPct val="120000"/>
              </a:lnSpc>
              <a:spcBef>
                <a:spcPts val="0"/>
              </a:spcBef>
              <a:spcAft>
                <a:spcPts val="0"/>
              </a:spcAft>
            </a:pPr>
            <a:r>
              <a:rPr lang="en-US" sz="1600" b="1" dirty="0">
                <a:solidFill>
                  <a:srgbClr val="A62136"/>
                </a:solidFill>
              </a:rPr>
              <a:t>Early Intervention </a:t>
            </a:r>
            <a:r>
              <a:rPr lang="en-US" sz="1600" b="1" dirty="0">
                <a:solidFill>
                  <a:srgbClr val="002060"/>
                </a:solidFill>
              </a:rPr>
              <a:t>– </a:t>
            </a:r>
            <a:r>
              <a:rPr lang="en-US" sz="1600" dirty="0"/>
              <a:t>Grace borrower counseling, educating borrowers on the obligation to repay and proper repayment plan best for the individual. </a:t>
            </a:r>
          </a:p>
          <a:p>
            <a:pPr marL="457200" lvl="1" indent="0">
              <a:lnSpc>
                <a:spcPct val="120000"/>
              </a:lnSpc>
              <a:spcBef>
                <a:spcPts val="0"/>
              </a:spcBef>
              <a:spcAft>
                <a:spcPts val="0"/>
              </a:spcAft>
              <a:buNone/>
            </a:pPr>
            <a:endParaRPr lang="en-US" sz="1600" dirty="0"/>
          </a:p>
        </p:txBody>
      </p:sp>
      <p:sp>
        <p:nvSpPr>
          <p:cNvPr id="3" name="Slide Number Placeholder 2">
            <a:extLst>
              <a:ext uri="{FF2B5EF4-FFF2-40B4-BE49-F238E27FC236}">
                <a16:creationId xmlns:a16="http://schemas.microsoft.com/office/drawing/2014/main" id="{75B420BF-FAF1-4B0A-AE00-A28506AE4451}"/>
              </a:ext>
            </a:extLst>
          </p:cNvPr>
          <p:cNvSpPr>
            <a:spLocks noGrp="1"/>
          </p:cNvSpPr>
          <p:nvPr>
            <p:ph type="sldNum" sz="quarter" idx="12"/>
          </p:nvPr>
        </p:nvSpPr>
        <p:spPr/>
        <p:txBody>
          <a:bodyPr/>
          <a:lstStyle/>
          <a:p>
            <a:pPr>
              <a:defRPr/>
            </a:pPr>
            <a:fld id="{9FD45F81-5459-43C3-9B5B-9255AC5769CD}" type="slidenum">
              <a:rPr lang="en-US" smtClean="0"/>
              <a:pPr>
                <a:defRPr/>
              </a:pPr>
              <a:t>14</a:t>
            </a:fld>
            <a:endParaRPr lang="en-US" dirty="0"/>
          </a:p>
        </p:txBody>
      </p:sp>
      <p:sp>
        <p:nvSpPr>
          <p:cNvPr id="4" name="Title 3">
            <a:extLst>
              <a:ext uri="{FF2B5EF4-FFF2-40B4-BE49-F238E27FC236}">
                <a16:creationId xmlns:a16="http://schemas.microsoft.com/office/drawing/2014/main" id="{AB24A100-9420-4B28-97D6-601A5F5415C7}"/>
              </a:ext>
            </a:extLst>
          </p:cNvPr>
          <p:cNvSpPr>
            <a:spLocks noGrp="1"/>
          </p:cNvSpPr>
          <p:nvPr>
            <p:ph type="title"/>
          </p:nvPr>
        </p:nvSpPr>
        <p:spPr/>
        <p:txBody>
          <a:bodyPr/>
          <a:lstStyle/>
          <a:p>
            <a:r>
              <a:rPr lang="en-US" dirty="0"/>
              <a:t>Edamerica Strategy for your Borrowers</a:t>
            </a:r>
          </a:p>
        </p:txBody>
      </p:sp>
    </p:spTree>
    <p:extLst>
      <p:ext uri="{BB962C8B-B14F-4D97-AF65-F5344CB8AC3E}">
        <p14:creationId xmlns:p14="http://schemas.microsoft.com/office/powerpoint/2010/main" val="310518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9D240F-4BD2-4816-9E5E-FB3A35F520ED}"/>
              </a:ext>
            </a:extLst>
          </p:cNvPr>
          <p:cNvSpPr>
            <a:spLocks noGrp="1"/>
          </p:cNvSpPr>
          <p:nvPr>
            <p:ph idx="1"/>
          </p:nvPr>
        </p:nvSpPr>
        <p:spPr>
          <a:xfrm>
            <a:off x="793103" y="1409134"/>
            <a:ext cx="5546737" cy="4297363"/>
          </a:xfrm>
        </p:spPr>
        <p:txBody>
          <a:bodyPr/>
          <a:lstStyle/>
          <a:p>
            <a:pPr marL="0" indent="0">
              <a:buNone/>
            </a:pPr>
            <a:r>
              <a:rPr lang="en-US" b="1" dirty="0"/>
              <a:t>Goal</a:t>
            </a:r>
          </a:p>
          <a:p>
            <a:pPr>
              <a:spcBef>
                <a:spcPts val="600"/>
              </a:spcBef>
              <a:spcAft>
                <a:spcPts val="600"/>
              </a:spcAft>
            </a:pPr>
            <a:r>
              <a:rPr lang="en-US" dirty="0"/>
              <a:t>Position borrowers for success</a:t>
            </a:r>
          </a:p>
          <a:p>
            <a:pPr>
              <a:spcBef>
                <a:spcPts val="600"/>
              </a:spcBef>
              <a:spcAft>
                <a:spcPts val="600"/>
              </a:spcAft>
            </a:pPr>
            <a:r>
              <a:rPr lang="en-US" dirty="0"/>
              <a:t>Take counter measures to combat potential increases in delinquency before the student enters or re-enters repayment</a:t>
            </a:r>
          </a:p>
          <a:p>
            <a:pPr>
              <a:spcBef>
                <a:spcPts val="600"/>
              </a:spcBef>
              <a:spcAft>
                <a:spcPts val="600"/>
              </a:spcAft>
            </a:pPr>
            <a:r>
              <a:rPr lang="en-US" dirty="0"/>
              <a:t>Prevent future spike in default rates</a:t>
            </a:r>
          </a:p>
          <a:p>
            <a:pPr>
              <a:spcBef>
                <a:spcPts val="600"/>
              </a:spcBef>
              <a:spcAft>
                <a:spcPts val="600"/>
              </a:spcAft>
            </a:pPr>
            <a:endParaRPr lang="en-US" dirty="0"/>
          </a:p>
          <a:p>
            <a:endParaRPr lang="en-US" dirty="0"/>
          </a:p>
        </p:txBody>
      </p:sp>
      <p:sp>
        <p:nvSpPr>
          <p:cNvPr id="3" name="Slide Number Placeholder 2">
            <a:extLst>
              <a:ext uri="{FF2B5EF4-FFF2-40B4-BE49-F238E27FC236}">
                <a16:creationId xmlns:a16="http://schemas.microsoft.com/office/drawing/2014/main" id="{E5CDC130-A8EF-4F2F-9CB4-BBF04E202A17}"/>
              </a:ext>
            </a:extLst>
          </p:cNvPr>
          <p:cNvSpPr>
            <a:spLocks noGrp="1"/>
          </p:cNvSpPr>
          <p:nvPr>
            <p:ph type="sldNum" sz="quarter" idx="12"/>
          </p:nvPr>
        </p:nvSpPr>
        <p:spPr/>
        <p:txBody>
          <a:bodyPr/>
          <a:lstStyle/>
          <a:p>
            <a:pPr>
              <a:defRPr/>
            </a:pPr>
            <a:fld id="{9FD45F81-5459-43C3-9B5B-9255AC5769CD}" type="slidenum">
              <a:rPr lang="en-US" smtClean="0"/>
              <a:pPr>
                <a:defRPr/>
              </a:pPr>
              <a:t>15</a:t>
            </a:fld>
            <a:endParaRPr lang="en-US" dirty="0"/>
          </a:p>
        </p:txBody>
      </p:sp>
      <p:sp>
        <p:nvSpPr>
          <p:cNvPr id="4" name="Title 3">
            <a:extLst>
              <a:ext uri="{FF2B5EF4-FFF2-40B4-BE49-F238E27FC236}">
                <a16:creationId xmlns:a16="http://schemas.microsoft.com/office/drawing/2014/main" id="{6C6521C2-1412-4395-9F6D-86B6CDB2F7CE}"/>
              </a:ext>
            </a:extLst>
          </p:cNvPr>
          <p:cNvSpPr>
            <a:spLocks noGrp="1"/>
          </p:cNvSpPr>
          <p:nvPr>
            <p:ph type="title"/>
          </p:nvPr>
        </p:nvSpPr>
        <p:spPr/>
        <p:txBody>
          <a:bodyPr/>
          <a:lstStyle/>
          <a:p>
            <a:r>
              <a:rPr lang="en-US" dirty="0"/>
              <a:t>Edamerica Strategy </a:t>
            </a:r>
            <a:r>
              <a:rPr lang="en-US" i="1" dirty="0"/>
              <a:t>(continued)</a:t>
            </a:r>
          </a:p>
        </p:txBody>
      </p:sp>
      <p:pic>
        <p:nvPicPr>
          <p:cNvPr id="6" name="Picture 5" descr="A close up of a toy&#10;&#10;Description automatically generated">
            <a:extLst>
              <a:ext uri="{FF2B5EF4-FFF2-40B4-BE49-F238E27FC236}">
                <a16:creationId xmlns:a16="http://schemas.microsoft.com/office/drawing/2014/main" id="{F0B377A2-2173-4CC6-BC2B-DB62A00C6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209" y="1907905"/>
            <a:ext cx="2308435" cy="3378198"/>
          </a:xfrm>
          <a:prstGeom prst="rect">
            <a:avLst/>
          </a:prstGeom>
        </p:spPr>
      </p:pic>
    </p:spTree>
    <p:extLst>
      <p:ext uri="{BB962C8B-B14F-4D97-AF65-F5344CB8AC3E}">
        <p14:creationId xmlns:p14="http://schemas.microsoft.com/office/powerpoint/2010/main" val="166153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05725"/>
            <a:ext cx="9144000" cy="707886"/>
          </a:xfrm>
          <a:prstGeom prst="rect">
            <a:avLst/>
          </a:prstGeom>
          <a:noFill/>
        </p:spPr>
        <p:txBody>
          <a:bodyPr wrap="square" rtlCol="0">
            <a:spAutoFit/>
          </a:bodyPr>
          <a:lstStyle/>
          <a:p>
            <a:pPr algn="ctr"/>
            <a:r>
              <a:rPr lang="en-US" sz="4000" b="1" i="1" dirty="0">
                <a:solidFill>
                  <a:srgbClr val="A62136"/>
                </a:solidFill>
                <a:latin typeface="Century Gothic" panose="020B0502020202020204" pitchFamily="34" charset="0"/>
                <a:ea typeface="Tahoma" panose="020B0604030504040204" pitchFamily="34" charset="0"/>
                <a:cs typeface="Tahoma" panose="020B0604030504040204" pitchFamily="34" charset="0"/>
              </a:rPr>
              <a:t>Administrative Forbearance – Q&amp;A</a:t>
            </a:r>
          </a:p>
        </p:txBody>
      </p:sp>
      <p:sp>
        <p:nvSpPr>
          <p:cNvPr id="3" name="AutoShape 4" descr="Image result for ibmc logo">
            <a:extLst>
              <a:ext uri="{FF2B5EF4-FFF2-40B4-BE49-F238E27FC236}">
                <a16:creationId xmlns:a16="http://schemas.microsoft.com/office/drawing/2014/main" id="{3E3B8D75-C38D-4957-89D6-E60AE1D02FFA}"/>
              </a:ext>
            </a:extLst>
          </p:cNvPr>
          <p:cNvSpPr>
            <a:spLocks noChangeAspect="1" noChangeArrowheads="1"/>
          </p:cNvSpPr>
          <p:nvPr/>
        </p:nvSpPr>
        <p:spPr bwMode="auto">
          <a:xfrm>
            <a:off x="4419600" y="3276600"/>
            <a:ext cx="17526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2275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32EBA9-F85F-4F13-A7CB-B902896A638C}"/>
              </a:ext>
            </a:extLst>
          </p:cNvPr>
          <p:cNvSpPr>
            <a:spLocks noGrp="1"/>
          </p:cNvSpPr>
          <p:nvPr>
            <p:ph idx="1"/>
          </p:nvPr>
        </p:nvSpPr>
        <p:spPr>
          <a:xfrm>
            <a:off x="793103" y="1409134"/>
            <a:ext cx="5845821" cy="4297363"/>
          </a:xfrm>
        </p:spPr>
        <p:txBody>
          <a:bodyPr>
            <a:normAutofit/>
          </a:bodyPr>
          <a:lstStyle/>
          <a:p>
            <a:pPr marL="0" indent="0">
              <a:buNone/>
            </a:pPr>
            <a:r>
              <a:rPr lang="en-US" b="1" dirty="0"/>
              <a:t>Question 1:  If I made a payment after the President signed the CARES Act on March 27, 2020, can I receive a refund?</a:t>
            </a:r>
          </a:p>
          <a:p>
            <a:r>
              <a:rPr lang="en-US" sz="2000" dirty="0"/>
              <a:t>Yes! The CARES Act is providing an administrative forbearance from March 13, 2020 through September 30, 2020. Any payment made during this forbearance period is eligible for a refund. </a:t>
            </a:r>
          </a:p>
          <a:p>
            <a:r>
              <a:rPr lang="en-US" sz="2000" dirty="0"/>
              <a:t>Borrowers can contact their loan servicer to request a refund of any payment made between March 13, 2020 and September 30, 2020.</a:t>
            </a:r>
          </a:p>
          <a:p>
            <a:endParaRPr lang="en-US" dirty="0"/>
          </a:p>
        </p:txBody>
      </p:sp>
      <p:sp>
        <p:nvSpPr>
          <p:cNvPr id="3" name="Slide Number Placeholder 2">
            <a:extLst>
              <a:ext uri="{FF2B5EF4-FFF2-40B4-BE49-F238E27FC236}">
                <a16:creationId xmlns:a16="http://schemas.microsoft.com/office/drawing/2014/main" id="{F7CCD172-CBC8-4E47-A460-38B9B32D02D7}"/>
              </a:ext>
            </a:extLst>
          </p:cNvPr>
          <p:cNvSpPr>
            <a:spLocks noGrp="1"/>
          </p:cNvSpPr>
          <p:nvPr>
            <p:ph type="sldNum" sz="quarter" idx="12"/>
          </p:nvPr>
        </p:nvSpPr>
        <p:spPr/>
        <p:txBody>
          <a:bodyPr/>
          <a:lstStyle/>
          <a:p>
            <a:pPr>
              <a:defRPr/>
            </a:pPr>
            <a:fld id="{9FD45F81-5459-43C3-9B5B-9255AC5769CD}" type="slidenum">
              <a:rPr lang="en-US" smtClean="0"/>
              <a:pPr>
                <a:defRPr/>
              </a:pPr>
              <a:t>17</a:t>
            </a:fld>
            <a:endParaRPr lang="en-US" dirty="0"/>
          </a:p>
        </p:txBody>
      </p:sp>
      <p:sp>
        <p:nvSpPr>
          <p:cNvPr id="4" name="Title 3">
            <a:extLst>
              <a:ext uri="{FF2B5EF4-FFF2-40B4-BE49-F238E27FC236}">
                <a16:creationId xmlns:a16="http://schemas.microsoft.com/office/drawing/2014/main" id="{C3060853-8D48-46E4-A198-B0D4DC1B148B}"/>
              </a:ext>
            </a:extLst>
          </p:cNvPr>
          <p:cNvSpPr>
            <a:spLocks noGrp="1"/>
          </p:cNvSpPr>
          <p:nvPr>
            <p:ph type="title"/>
          </p:nvPr>
        </p:nvSpPr>
        <p:spPr/>
        <p:txBody>
          <a:bodyPr/>
          <a:lstStyle/>
          <a:p>
            <a:r>
              <a:rPr lang="en-US" dirty="0"/>
              <a:t>Administrative Forbearance – Q&amp;A</a:t>
            </a:r>
          </a:p>
        </p:txBody>
      </p:sp>
      <p:pic>
        <p:nvPicPr>
          <p:cNvPr id="6" name="Picture 5" descr="A picture containing drawing&#10;&#10;Description automatically generated">
            <a:extLst>
              <a:ext uri="{FF2B5EF4-FFF2-40B4-BE49-F238E27FC236}">
                <a16:creationId xmlns:a16="http://schemas.microsoft.com/office/drawing/2014/main" id="{9B29F085-A183-48EB-874E-EA603AC62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121" y="1942011"/>
            <a:ext cx="2340179" cy="2973977"/>
          </a:xfrm>
          <a:prstGeom prst="rect">
            <a:avLst/>
          </a:prstGeom>
        </p:spPr>
      </p:pic>
    </p:spTree>
    <p:extLst>
      <p:ext uri="{BB962C8B-B14F-4D97-AF65-F5344CB8AC3E}">
        <p14:creationId xmlns:p14="http://schemas.microsoft.com/office/powerpoint/2010/main" val="355757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C442C5-4218-4E57-AE01-5078F558B151}"/>
              </a:ext>
            </a:extLst>
          </p:cNvPr>
          <p:cNvSpPr>
            <a:spLocks noGrp="1"/>
          </p:cNvSpPr>
          <p:nvPr>
            <p:ph idx="1"/>
          </p:nvPr>
        </p:nvSpPr>
        <p:spPr/>
        <p:txBody>
          <a:bodyPr>
            <a:normAutofit lnSpcReduction="10000"/>
          </a:bodyPr>
          <a:lstStyle/>
          <a:p>
            <a:pPr marL="0" indent="0">
              <a:buNone/>
            </a:pPr>
            <a:r>
              <a:rPr lang="en-US" sz="2400" b="1" dirty="0"/>
              <a:t>Question 2:  What if I want to continue making a partial payment while my loan is in forbearance, can I do that?</a:t>
            </a:r>
          </a:p>
          <a:p>
            <a:r>
              <a:rPr lang="en-US" dirty="0"/>
              <a:t>Borrowers can absolutely continue making payments on their loan! The administrative forbearance has been applied from March 13, 2020 through September 30, 2020, so no payments are required during this time. Borrowers can, however, choose to make payments in any amount at any time.</a:t>
            </a:r>
          </a:p>
          <a:p>
            <a:r>
              <a:rPr lang="en-US" dirty="0"/>
              <a:t>Keep in mind that a 0% interest benefit has been applied from March 13, 2020 through September 30, 2020. Once the interest that had accrued prior to March 13, 2020 has been satisfied, any additional payments made will be applied directly toward the principal balance.</a:t>
            </a:r>
          </a:p>
          <a:p>
            <a:endParaRPr lang="en-US" dirty="0"/>
          </a:p>
        </p:txBody>
      </p:sp>
      <p:sp>
        <p:nvSpPr>
          <p:cNvPr id="3" name="Slide Number Placeholder 2">
            <a:extLst>
              <a:ext uri="{FF2B5EF4-FFF2-40B4-BE49-F238E27FC236}">
                <a16:creationId xmlns:a16="http://schemas.microsoft.com/office/drawing/2014/main" id="{769022D9-12F0-4DAE-9136-CEB16EC3CBA6}"/>
              </a:ext>
            </a:extLst>
          </p:cNvPr>
          <p:cNvSpPr>
            <a:spLocks noGrp="1"/>
          </p:cNvSpPr>
          <p:nvPr>
            <p:ph type="sldNum" sz="quarter" idx="12"/>
          </p:nvPr>
        </p:nvSpPr>
        <p:spPr/>
        <p:txBody>
          <a:bodyPr/>
          <a:lstStyle/>
          <a:p>
            <a:pPr>
              <a:defRPr/>
            </a:pPr>
            <a:fld id="{9FD45F81-5459-43C3-9B5B-9255AC5769CD}" type="slidenum">
              <a:rPr lang="en-US" smtClean="0"/>
              <a:pPr>
                <a:defRPr/>
              </a:pPr>
              <a:t>18</a:t>
            </a:fld>
            <a:endParaRPr lang="en-US" dirty="0"/>
          </a:p>
        </p:txBody>
      </p:sp>
      <p:sp>
        <p:nvSpPr>
          <p:cNvPr id="4" name="Title 3">
            <a:extLst>
              <a:ext uri="{FF2B5EF4-FFF2-40B4-BE49-F238E27FC236}">
                <a16:creationId xmlns:a16="http://schemas.microsoft.com/office/drawing/2014/main" id="{C2D21CFB-697D-4AD2-8048-5EB50E5CDDBC}"/>
              </a:ext>
            </a:extLst>
          </p:cNvPr>
          <p:cNvSpPr>
            <a:spLocks noGrp="1"/>
          </p:cNvSpPr>
          <p:nvPr>
            <p:ph type="title"/>
          </p:nvPr>
        </p:nvSpPr>
        <p:spPr/>
        <p:txBody>
          <a:bodyPr/>
          <a:lstStyle/>
          <a:p>
            <a:r>
              <a:rPr lang="en-US" dirty="0"/>
              <a:t>Administrative Forbearance – Q&amp;A</a:t>
            </a:r>
          </a:p>
        </p:txBody>
      </p:sp>
    </p:spTree>
    <p:extLst>
      <p:ext uri="{BB962C8B-B14F-4D97-AF65-F5344CB8AC3E}">
        <p14:creationId xmlns:p14="http://schemas.microsoft.com/office/powerpoint/2010/main" val="2276481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54A456-5AE2-4218-9F3D-657D17BC5D5A}"/>
              </a:ext>
            </a:extLst>
          </p:cNvPr>
          <p:cNvSpPr>
            <a:spLocks noGrp="1"/>
          </p:cNvSpPr>
          <p:nvPr>
            <p:ph idx="1"/>
          </p:nvPr>
        </p:nvSpPr>
        <p:spPr/>
        <p:txBody>
          <a:bodyPr>
            <a:normAutofit fontScale="92500" lnSpcReduction="10000"/>
          </a:bodyPr>
          <a:lstStyle/>
          <a:p>
            <a:pPr marL="0" indent="0">
              <a:buNone/>
            </a:pPr>
            <a:r>
              <a:rPr lang="en-US" b="1" dirty="0"/>
              <a:t>Question 3:  I’m currently on an IDR plan. I’m now unemployed and don’t know when my income will return to the same level. Should I apply for UED now?</a:t>
            </a:r>
          </a:p>
          <a:p>
            <a:r>
              <a:rPr lang="en-US" sz="2000" dirty="0"/>
              <a:t>Borrowers are automatically placed in an administrative forbearance, so no payments are due from March 13, 2020, through September 30, 2020.</a:t>
            </a:r>
          </a:p>
          <a:p>
            <a:r>
              <a:rPr lang="en-US" sz="2000" dirty="0"/>
              <a:t>Loans will also receive a 0% interest rate benefit for this same time frame so applying for an Unemployment Deferment will not result in less interest accruing on the account.</a:t>
            </a:r>
          </a:p>
          <a:p>
            <a:r>
              <a:rPr lang="en-US" sz="2000" dirty="0"/>
              <a:t>There is a maximum time of allowance on the Unemployment Deferment, so we recommend saving that time in case it’s needed in the future. </a:t>
            </a:r>
          </a:p>
          <a:p>
            <a:r>
              <a:rPr lang="en-US" sz="2000" dirty="0"/>
              <a:t>One option borrowers may want to consider is having their </a:t>
            </a:r>
            <a:r>
              <a:rPr lang="en-US" sz="2000" b="1" dirty="0">
                <a:solidFill>
                  <a:srgbClr val="C00000"/>
                </a:solidFill>
              </a:rPr>
              <a:t>Income-Driven Repayment (IDR) </a:t>
            </a:r>
            <a:r>
              <a:rPr lang="en-US" sz="2000" dirty="0"/>
              <a:t>plan recalculated if their income has changed. This way, when the forbearance ends in September, the new IDR payment will be based on their current income situation. </a:t>
            </a:r>
          </a:p>
        </p:txBody>
      </p:sp>
      <p:sp>
        <p:nvSpPr>
          <p:cNvPr id="3" name="Slide Number Placeholder 2">
            <a:extLst>
              <a:ext uri="{FF2B5EF4-FFF2-40B4-BE49-F238E27FC236}">
                <a16:creationId xmlns:a16="http://schemas.microsoft.com/office/drawing/2014/main" id="{ABF471C3-B1BE-48B0-AA95-95CA24CA802F}"/>
              </a:ext>
            </a:extLst>
          </p:cNvPr>
          <p:cNvSpPr>
            <a:spLocks noGrp="1"/>
          </p:cNvSpPr>
          <p:nvPr>
            <p:ph type="sldNum" sz="quarter" idx="12"/>
          </p:nvPr>
        </p:nvSpPr>
        <p:spPr/>
        <p:txBody>
          <a:bodyPr/>
          <a:lstStyle/>
          <a:p>
            <a:pPr>
              <a:defRPr/>
            </a:pPr>
            <a:fld id="{9FD45F81-5459-43C3-9B5B-9255AC5769CD}" type="slidenum">
              <a:rPr lang="en-US" smtClean="0"/>
              <a:pPr>
                <a:defRPr/>
              </a:pPr>
              <a:t>19</a:t>
            </a:fld>
            <a:endParaRPr lang="en-US" dirty="0"/>
          </a:p>
        </p:txBody>
      </p:sp>
      <p:sp>
        <p:nvSpPr>
          <p:cNvPr id="4" name="Title 3">
            <a:extLst>
              <a:ext uri="{FF2B5EF4-FFF2-40B4-BE49-F238E27FC236}">
                <a16:creationId xmlns:a16="http://schemas.microsoft.com/office/drawing/2014/main" id="{DE7C2B8A-8653-4597-A9F1-20D886EB7FB5}"/>
              </a:ext>
            </a:extLst>
          </p:cNvPr>
          <p:cNvSpPr>
            <a:spLocks noGrp="1"/>
          </p:cNvSpPr>
          <p:nvPr>
            <p:ph type="title"/>
          </p:nvPr>
        </p:nvSpPr>
        <p:spPr/>
        <p:txBody>
          <a:bodyPr/>
          <a:lstStyle/>
          <a:p>
            <a:r>
              <a:rPr lang="en-US" dirty="0"/>
              <a:t>Administrative Forbearance – Q&amp;A</a:t>
            </a:r>
          </a:p>
        </p:txBody>
      </p:sp>
    </p:spTree>
    <p:extLst>
      <p:ext uri="{BB962C8B-B14F-4D97-AF65-F5344CB8AC3E}">
        <p14:creationId xmlns:p14="http://schemas.microsoft.com/office/powerpoint/2010/main" val="332910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3142DF-28A4-4B8F-B96E-5D2B9496E287}"/>
              </a:ext>
            </a:extLst>
          </p:cNvPr>
          <p:cNvSpPr>
            <a:spLocks noGrp="1"/>
          </p:cNvSpPr>
          <p:nvPr>
            <p:ph idx="1"/>
          </p:nvPr>
        </p:nvSpPr>
        <p:spPr/>
        <p:txBody>
          <a:bodyPr>
            <a:normAutofit/>
          </a:bodyPr>
          <a:lstStyle/>
          <a:p>
            <a:r>
              <a:rPr lang="en-US" dirty="0"/>
              <a:t>CARES Act signed into law on March 27, 2020 </a:t>
            </a:r>
          </a:p>
          <a:p>
            <a:r>
              <a:rPr lang="en-US" dirty="0"/>
              <a:t>Provides broad relief for student loan borrowers whose loans are owned by the U.S. Department of Education.  </a:t>
            </a:r>
          </a:p>
          <a:p>
            <a:pPr lvl="1"/>
            <a:r>
              <a:rPr lang="en-US" dirty="0"/>
              <a:t>0% interest rate </a:t>
            </a:r>
          </a:p>
          <a:p>
            <a:pPr lvl="2"/>
            <a:r>
              <a:rPr lang="en-US" dirty="0"/>
              <a:t>Effective from March 13, 2020 through September 30, 2020</a:t>
            </a:r>
          </a:p>
          <a:p>
            <a:pPr lvl="1"/>
            <a:r>
              <a:rPr lang="en-US" dirty="0"/>
              <a:t>Administrative Forbearance due to National Emergency</a:t>
            </a:r>
          </a:p>
          <a:p>
            <a:pPr lvl="2"/>
            <a:r>
              <a:rPr lang="en-US" dirty="0"/>
              <a:t>Retroactively applied to begin on March 13, 2020 – the day a National Emergency was declared.</a:t>
            </a:r>
          </a:p>
          <a:p>
            <a:pPr lvl="2"/>
            <a:r>
              <a:rPr lang="en-US" b="1" dirty="0">
                <a:solidFill>
                  <a:srgbClr val="A62136"/>
                </a:solidFill>
              </a:rPr>
              <a:t>Granted automatically </a:t>
            </a:r>
            <a:r>
              <a:rPr lang="en-US" dirty="0"/>
              <a:t>by the loan servicer for six months.</a:t>
            </a:r>
          </a:p>
          <a:p>
            <a:pPr lvl="3"/>
            <a:r>
              <a:rPr lang="en-US" dirty="0"/>
              <a:t>Students do NOT need to contact their servicer to request</a:t>
            </a:r>
          </a:p>
          <a:p>
            <a:pPr lvl="2"/>
            <a:r>
              <a:rPr lang="en-US" dirty="0"/>
              <a:t>The forbearance end date is September 30, 2020.</a:t>
            </a:r>
          </a:p>
          <a:p>
            <a:pPr marL="0" indent="0">
              <a:buNone/>
            </a:pPr>
            <a:endParaRPr lang="en-US" dirty="0"/>
          </a:p>
        </p:txBody>
      </p:sp>
      <p:sp>
        <p:nvSpPr>
          <p:cNvPr id="3" name="Slide Number Placeholder 2">
            <a:extLst>
              <a:ext uri="{FF2B5EF4-FFF2-40B4-BE49-F238E27FC236}">
                <a16:creationId xmlns:a16="http://schemas.microsoft.com/office/drawing/2014/main" id="{71288AA6-3A2E-4299-B230-39690F94BC33}"/>
              </a:ext>
            </a:extLst>
          </p:cNvPr>
          <p:cNvSpPr>
            <a:spLocks noGrp="1"/>
          </p:cNvSpPr>
          <p:nvPr>
            <p:ph type="sldNum" sz="quarter" idx="12"/>
          </p:nvPr>
        </p:nvSpPr>
        <p:spPr/>
        <p:txBody>
          <a:bodyPr/>
          <a:lstStyle/>
          <a:p>
            <a:pPr>
              <a:defRPr/>
            </a:pPr>
            <a:fld id="{9FD45F81-5459-43C3-9B5B-9255AC5769CD}" type="slidenum">
              <a:rPr lang="en-US" smtClean="0"/>
              <a:pPr>
                <a:defRPr/>
              </a:pPr>
              <a:t>2</a:t>
            </a:fld>
            <a:endParaRPr lang="en-US" dirty="0"/>
          </a:p>
        </p:txBody>
      </p:sp>
      <p:sp>
        <p:nvSpPr>
          <p:cNvPr id="4" name="Title 3">
            <a:extLst>
              <a:ext uri="{FF2B5EF4-FFF2-40B4-BE49-F238E27FC236}">
                <a16:creationId xmlns:a16="http://schemas.microsoft.com/office/drawing/2014/main" id="{4726C063-8072-4971-B64D-68E5FD2FFCE3}"/>
              </a:ext>
            </a:extLst>
          </p:cNvPr>
          <p:cNvSpPr>
            <a:spLocks noGrp="1"/>
          </p:cNvSpPr>
          <p:nvPr>
            <p:ph type="title"/>
          </p:nvPr>
        </p:nvSpPr>
        <p:spPr/>
        <p:txBody>
          <a:bodyPr/>
          <a:lstStyle/>
          <a:p>
            <a:r>
              <a:rPr lang="en-US" dirty="0"/>
              <a:t>Department of Education</a:t>
            </a:r>
          </a:p>
        </p:txBody>
      </p:sp>
    </p:spTree>
    <p:extLst>
      <p:ext uri="{BB962C8B-B14F-4D97-AF65-F5344CB8AC3E}">
        <p14:creationId xmlns:p14="http://schemas.microsoft.com/office/powerpoint/2010/main" val="189205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5A694B-E625-44D7-8298-5B0774BE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375" y="4381249"/>
            <a:ext cx="1601425" cy="2135233"/>
          </a:xfrm>
          <a:prstGeom prst="rect">
            <a:avLst/>
          </a:prstGeom>
        </p:spPr>
      </p:pic>
      <p:sp>
        <p:nvSpPr>
          <p:cNvPr id="2" name="Content Placeholder 1">
            <a:extLst>
              <a:ext uri="{FF2B5EF4-FFF2-40B4-BE49-F238E27FC236}">
                <a16:creationId xmlns:a16="http://schemas.microsoft.com/office/drawing/2014/main" id="{412D2065-E3A8-419D-9039-A778B0887B77}"/>
              </a:ext>
            </a:extLst>
          </p:cNvPr>
          <p:cNvSpPr>
            <a:spLocks noGrp="1"/>
          </p:cNvSpPr>
          <p:nvPr>
            <p:ph idx="1"/>
          </p:nvPr>
        </p:nvSpPr>
        <p:spPr/>
        <p:txBody>
          <a:bodyPr>
            <a:normAutofit/>
          </a:bodyPr>
          <a:lstStyle/>
          <a:p>
            <a:pPr marL="0" indent="0">
              <a:buNone/>
            </a:pPr>
            <a:r>
              <a:rPr lang="en-US" b="1" dirty="0"/>
              <a:t>Question 4:  How will I know when I have to start making payments again?</a:t>
            </a:r>
          </a:p>
          <a:p>
            <a:r>
              <a:rPr lang="en-US" sz="2000" dirty="0"/>
              <a:t>The 0% interest and the current administrative forbearance are set to expire on September 30, 2020. </a:t>
            </a:r>
          </a:p>
          <a:p>
            <a:r>
              <a:rPr lang="en-US" sz="2000" dirty="0"/>
              <a:t>This means borrowers will begin </a:t>
            </a:r>
            <a:r>
              <a:rPr lang="en-US" sz="2000" b="1" dirty="0">
                <a:solidFill>
                  <a:srgbClr val="A62136"/>
                </a:solidFill>
              </a:rPr>
              <a:t>“Repayment Status” </a:t>
            </a:r>
            <a:r>
              <a:rPr lang="en-US" sz="2000" dirty="0"/>
              <a:t>in October.</a:t>
            </a:r>
          </a:p>
          <a:p>
            <a:r>
              <a:rPr lang="en-US" sz="2000" dirty="0"/>
              <a:t>Borrowers will be contacted ahead of time, no later than August, to remind them of the forbearance end date as well as to notify them of available repayment options.</a:t>
            </a:r>
          </a:p>
          <a:p>
            <a:r>
              <a:rPr lang="en-US" sz="2000" dirty="0"/>
              <a:t>Borrowers will also be sent a billing statement notifying them </a:t>
            </a:r>
            <a:br>
              <a:rPr lang="en-US" sz="2000" dirty="0"/>
            </a:br>
            <a:r>
              <a:rPr lang="en-US" sz="2000" dirty="0"/>
              <a:t>of their upcoming payment due. </a:t>
            </a:r>
          </a:p>
        </p:txBody>
      </p:sp>
      <p:sp>
        <p:nvSpPr>
          <p:cNvPr id="3" name="Slide Number Placeholder 2">
            <a:extLst>
              <a:ext uri="{FF2B5EF4-FFF2-40B4-BE49-F238E27FC236}">
                <a16:creationId xmlns:a16="http://schemas.microsoft.com/office/drawing/2014/main" id="{6D1C114B-F3A4-4BD5-B547-D56176F2A2DD}"/>
              </a:ext>
            </a:extLst>
          </p:cNvPr>
          <p:cNvSpPr>
            <a:spLocks noGrp="1"/>
          </p:cNvSpPr>
          <p:nvPr>
            <p:ph type="sldNum" sz="quarter" idx="12"/>
          </p:nvPr>
        </p:nvSpPr>
        <p:spPr/>
        <p:txBody>
          <a:bodyPr/>
          <a:lstStyle/>
          <a:p>
            <a:pPr>
              <a:defRPr/>
            </a:pPr>
            <a:fld id="{9FD45F81-5459-43C3-9B5B-9255AC5769CD}" type="slidenum">
              <a:rPr lang="en-US" smtClean="0"/>
              <a:pPr>
                <a:defRPr/>
              </a:pPr>
              <a:t>20</a:t>
            </a:fld>
            <a:endParaRPr lang="en-US" dirty="0"/>
          </a:p>
        </p:txBody>
      </p:sp>
      <p:sp>
        <p:nvSpPr>
          <p:cNvPr id="4" name="Title 3">
            <a:extLst>
              <a:ext uri="{FF2B5EF4-FFF2-40B4-BE49-F238E27FC236}">
                <a16:creationId xmlns:a16="http://schemas.microsoft.com/office/drawing/2014/main" id="{20CB1520-131B-4063-AC26-29C121B65E12}"/>
              </a:ext>
            </a:extLst>
          </p:cNvPr>
          <p:cNvSpPr>
            <a:spLocks noGrp="1"/>
          </p:cNvSpPr>
          <p:nvPr>
            <p:ph type="title"/>
          </p:nvPr>
        </p:nvSpPr>
        <p:spPr/>
        <p:txBody>
          <a:bodyPr/>
          <a:lstStyle/>
          <a:p>
            <a:r>
              <a:rPr lang="en-US" dirty="0"/>
              <a:t>Administrative Forbearance – Q&amp;A</a:t>
            </a:r>
          </a:p>
        </p:txBody>
      </p:sp>
    </p:spTree>
    <p:extLst>
      <p:ext uri="{BB962C8B-B14F-4D97-AF65-F5344CB8AC3E}">
        <p14:creationId xmlns:p14="http://schemas.microsoft.com/office/powerpoint/2010/main" val="1428439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1387FA-3C28-45E5-84AC-B4DA941F394C}"/>
              </a:ext>
            </a:extLst>
          </p:cNvPr>
          <p:cNvSpPr>
            <a:spLocks noGrp="1"/>
          </p:cNvSpPr>
          <p:nvPr>
            <p:ph idx="1"/>
          </p:nvPr>
        </p:nvSpPr>
        <p:spPr/>
        <p:txBody>
          <a:bodyPr>
            <a:normAutofit lnSpcReduction="10000"/>
          </a:bodyPr>
          <a:lstStyle/>
          <a:p>
            <a:pPr marL="0" indent="0">
              <a:buNone/>
            </a:pPr>
            <a:r>
              <a:rPr lang="en-US" b="1" dirty="0"/>
              <a:t>Question 5:  What will happen to my regular auto-debit payment if I do nothing?</a:t>
            </a:r>
          </a:p>
          <a:p>
            <a:r>
              <a:rPr lang="en-US" sz="2000" dirty="0"/>
              <a:t>Auto-debit payments are suspended during the administrative forbearance which is in effect from March 13, 2020, until September 30, 2020. Once the forbearance and 0% interest benefit ends on September 30, 2020, and the loan enters repayment status, the auto-debit will automatically resume. </a:t>
            </a:r>
          </a:p>
          <a:p>
            <a:r>
              <a:rPr lang="en-US" sz="2000" dirty="0"/>
              <a:t>Borrowers have the option to remain in the administrative forbearance and make manual payments through their online account during the forbearance period.</a:t>
            </a:r>
          </a:p>
          <a:p>
            <a:r>
              <a:rPr lang="en-US" sz="2000" dirty="0"/>
              <a:t>Borrowers can contact their servicer at any time to opt out of the forbearance prior to September 30, 2020, and their auto-debit payments will resume. </a:t>
            </a:r>
          </a:p>
        </p:txBody>
      </p:sp>
      <p:sp>
        <p:nvSpPr>
          <p:cNvPr id="3" name="Slide Number Placeholder 2">
            <a:extLst>
              <a:ext uri="{FF2B5EF4-FFF2-40B4-BE49-F238E27FC236}">
                <a16:creationId xmlns:a16="http://schemas.microsoft.com/office/drawing/2014/main" id="{11F77050-1150-4C6C-9092-AE4D5A2158A4}"/>
              </a:ext>
            </a:extLst>
          </p:cNvPr>
          <p:cNvSpPr>
            <a:spLocks noGrp="1"/>
          </p:cNvSpPr>
          <p:nvPr>
            <p:ph type="sldNum" sz="quarter" idx="12"/>
          </p:nvPr>
        </p:nvSpPr>
        <p:spPr/>
        <p:txBody>
          <a:bodyPr/>
          <a:lstStyle/>
          <a:p>
            <a:pPr>
              <a:defRPr/>
            </a:pPr>
            <a:fld id="{9FD45F81-5459-43C3-9B5B-9255AC5769CD}" type="slidenum">
              <a:rPr lang="en-US" smtClean="0"/>
              <a:pPr>
                <a:defRPr/>
              </a:pPr>
              <a:t>21</a:t>
            </a:fld>
            <a:endParaRPr lang="en-US" dirty="0"/>
          </a:p>
        </p:txBody>
      </p:sp>
      <p:sp>
        <p:nvSpPr>
          <p:cNvPr id="4" name="Title 3">
            <a:extLst>
              <a:ext uri="{FF2B5EF4-FFF2-40B4-BE49-F238E27FC236}">
                <a16:creationId xmlns:a16="http://schemas.microsoft.com/office/drawing/2014/main" id="{3D8700FB-D7C3-4C35-9303-254606B6A4D0}"/>
              </a:ext>
            </a:extLst>
          </p:cNvPr>
          <p:cNvSpPr>
            <a:spLocks noGrp="1"/>
          </p:cNvSpPr>
          <p:nvPr>
            <p:ph type="title"/>
          </p:nvPr>
        </p:nvSpPr>
        <p:spPr/>
        <p:txBody>
          <a:bodyPr/>
          <a:lstStyle/>
          <a:p>
            <a:r>
              <a:rPr lang="en-US" dirty="0"/>
              <a:t>Administrative Forbearance – Q&amp;A</a:t>
            </a:r>
          </a:p>
        </p:txBody>
      </p:sp>
    </p:spTree>
    <p:extLst>
      <p:ext uri="{BB962C8B-B14F-4D97-AF65-F5344CB8AC3E}">
        <p14:creationId xmlns:p14="http://schemas.microsoft.com/office/powerpoint/2010/main" val="839583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6EB297-5DFD-47B2-9154-BEE4B5FBB30B}"/>
              </a:ext>
            </a:extLst>
          </p:cNvPr>
          <p:cNvSpPr>
            <a:spLocks noGrp="1"/>
          </p:cNvSpPr>
          <p:nvPr>
            <p:ph idx="1"/>
          </p:nvPr>
        </p:nvSpPr>
        <p:spPr/>
        <p:txBody>
          <a:bodyPr>
            <a:normAutofit lnSpcReduction="10000"/>
          </a:bodyPr>
          <a:lstStyle/>
          <a:p>
            <a:pPr marL="0" indent="0">
              <a:buNone/>
            </a:pPr>
            <a:r>
              <a:rPr lang="en-US" b="1" dirty="0"/>
              <a:t>Question 6:  Can my suspended payments count toward </a:t>
            </a:r>
            <a:r>
              <a:rPr lang="en-US" b="1" i="1" dirty="0"/>
              <a:t>Public Service Loan Forgiveness </a:t>
            </a:r>
            <a:r>
              <a:rPr lang="en-US" b="1" dirty="0"/>
              <a:t>(PSLF)? </a:t>
            </a:r>
            <a:endParaRPr lang="en-US" dirty="0"/>
          </a:p>
          <a:p>
            <a:r>
              <a:rPr lang="en-US" dirty="0"/>
              <a:t>Yes. Borrowers will not be penalized by remaining in the administrative forbearance. The time in forbearance, from March 13th through September 30th, will count as borrowers were making full, on-time monthly payments. </a:t>
            </a:r>
          </a:p>
          <a:p>
            <a:r>
              <a:rPr lang="en-US" dirty="0"/>
              <a:t>If borrowers have a Direct Loan and work full-time for a qualifying employer during the suspension, then they will receive credit toward PSLF during the period of suspension.</a:t>
            </a:r>
            <a:r>
              <a:rPr lang="en-US" dirty="0">
                <a:solidFill>
                  <a:srgbClr val="C00000"/>
                </a:solidFill>
              </a:rPr>
              <a:t>*</a:t>
            </a:r>
            <a:r>
              <a:rPr lang="en-US" dirty="0"/>
              <a:t> </a:t>
            </a:r>
          </a:p>
          <a:p>
            <a:pPr marL="0" indent="0">
              <a:buNone/>
            </a:pPr>
            <a:endParaRPr lang="en-US" dirty="0"/>
          </a:p>
          <a:p>
            <a:pPr marL="0" indent="0">
              <a:buNone/>
            </a:pPr>
            <a:r>
              <a:rPr lang="en-US" dirty="0">
                <a:solidFill>
                  <a:srgbClr val="C00000"/>
                </a:solidFill>
              </a:rPr>
              <a:t>*Please note the PSLF servicer will require employment certification for this time frame in order to receive credit towards PSLF. </a:t>
            </a:r>
          </a:p>
        </p:txBody>
      </p:sp>
      <p:sp>
        <p:nvSpPr>
          <p:cNvPr id="3" name="Slide Number Placeholder 2">
            <a:extLst>
              <a:ext uri="{FF2B5EF4-FFF2-40B4-BE49-F238E27FC236}">
                <a16:creationId xmlns:a16="http://schemas.microsoft.com/office/drawing/2014/main" id="{A3B97EC5-9098-4750-A83B-64CAE52FB220}"/>
              </a:ext>
            </a:extLst>
          </p:cNvPr>
          <p:cNvSpPr>
            <a:spLocks noGrp="1"/>
          </p:cNvSpPr>
          <p:nvPr>
            <p:ph type="sldNum" sz="quarter" idx="12"/>
          </p:nvPr>
        </p:nvSpPr>
        <p:spPr/>
        <p:txBody>
          <a:bodyPr/>
          <a:lstStyle/>
          <a:p>
            <a:pPr>
              <a:defRPr/>
            </a:pPr>
            <a:fld id="{9FD45F81-5459-43C3-9B5B-9255AC5769CD}" type="slidenum">
              <a:rPr lang="en-US" smtClean="0"/>
              <a:pPr>
                <a:defRPr/>
              </a:pPr>
              <a:t>22</a:t>
            </a:fld>
            <a:endParaRPr lang="en-US" dirty="0"/>
          </a:p>
        </p:txBody>
      </p:sp>
      <p:sp>
        <p:nvSpPr>
          <p:cNvPr id="4" name="Title 3">
            <a:extLst>
              <a:ext uri="{FF2B5EF4-FFF2-40B4-BE49-F238E27FC236}">
                <a16:creationId xmlns:a16="http://schemas.microsoft.com/office/drawing/2014/main" id="{4885D303-0B72-4AEC-A12B-5F01398A11EC}"/>
              </a:ext>
            </a:extLst>
          </p:cNvPr>
          <p:cNvSpPr>
            <a:spLocks noGrp="1"/>
          </p:cNvSpPr>
          <p:nvPr>
            <p:ph type="title"/>
          </p:nvPr>
        </p:nvSpPr>
        <p:spPr/>
        <p:txBody>
          <a:bodyPr/>
          <a:lstStyle/>
          <a:p>
            <a:r>
              <a:rPr lang="en-US" dirty="0"/>
              <a:t>Administrative Forbearance – Q&amp;A</a:t>
            </a:r>
          </a:p>
        </p:txBody>
      </p:sp>
    </p:spTree>
    <p:extLst>
      <p:ext uri="{BB962C8B-B14F-4D97-AF65-F5344CB8AC3E}">
        <p14:creationId xmlns:p14="http://schemas.microsoft.com/office/powerpoint/2010/main" val="806605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6EB297-5DFD-47B2-9154-BEE4B5FBB30B}"/>
              </a:ext>
            </a:extLst>
          </p:cNvPr>
          <p:cNvSpPr>
            <a:spLocks noGrp="1"/>
          </p:cNvSpPr>
          <p:nvPr>
            <p:ph idx="1"/>
          </p:nvPr>
        </p:nvSpPr>
        <p:spPr>
          <a:xfrm>
            <a:off x="793103" y="1409134"/>
            <a:ext cx="7893698" cy="4924554"/>
          </a:xfrm>
        </p:spPr>
        <p:txBody>
          <a:bodyPr>
            <a:normAutofit fontScale="92500" lnSpcReduction="10000"/>
          </a:bodyPr>
          <a:lstStyle/>
          <a:p>
            <a:pPr marL="0" indent="0">
              <a:buNone/>
            </a:pPr>
            <a:r>
              <a:rPr lang="en-US" sz="2400" b="1" dirty="0"/>
              <a:t>Question 7:  Interest is being temporarily set at 0% on federal student loans. Which loans does the 0% rate apply to? </a:t>
            </a:r>
          </a:p>
          <a:p>
            <a:pPr marL="0" indent="0">
              <a:buNone/>
            </a:pPr>
            <a:r>
              <a:rPr lang="en-US" dirty="0"/>
              <a:t>There are three types of federal student loans that the 0% interest rate will be applied to from March 13th through September 30th, 2020: </a:t>
            </a:r>
          </a:p>
          <a:p>
            <a:pPr marL="914400" lvl="1" indent="-457200">
              <a:buFont typeface="+mj-lt"/>
              <a:buAutoNum type="arabicPeriod"/>
            </a:pPr>
            <a:r>
              <a:rPr lang="en-US" b="1" dirty="0"/>
              <a:t>Direct Loans </a:t>
            </a:r>
            <a:r>
              <a:rPr lang="en-US" dirty="0"/>
              <a:t>–</a:t>
            </a:r>
            <a:r>
              <a:rPr lang="en-US" b="1" dirty="0"/>
              <a:t> </a:t>
            </a:r>
            <a:r>
              <a:rPr lang="en-US" dirty="0"/>
              <a:t>both defaulted and non-defaulted loans (</a:t>
            </a:r>
            <a:r>
              <a:rPr lang="en-US" i="1" dirty="0"/>
              <a:t>including Parent PLUS loans</a:t>
            </a:r>
            <a:r>
              <a:rPr lang="en-US" dirty="0"/>
              <a:t>).</a:t>
            </a:r>
          </a:p>
          <a:p>
            <a:pPr marL="914400" lvl="1" indent="-457200">
              <a:buFont typeface="+mj-lt"/>
              <a:buAutoNum type="arabicPeriod"/>
            </a:pPr>
            <a:r>
              <a:rPr lang="en-US" b="1" dirty="0"/>
              <a:t>DOE Owned – Federal Family Education Loan </a:t>
            </a:r>
            <a:r>
              <a:rPr lang="en-US" dirty="0"/>
              <a:t>(FFEL) – program loans that are owned by the Department of Education and this includes both the defaulted and non-defaulted as well. Some FFEL program loans are owned by commercial lenders and are not eligible for the 0% interest rate.</a:t>
            </a:r>
          </a:p>
          <a:p>
            <a:pPr marL="914400" lvl="1" indent="-457200">
              <a:buFont typeface="+mj-lt"/>
              <a:buAutoNum type="arabicPeriod"/>
            </a:pPr>
            <a:r>
              <a:rPr lang="en-US" b="1" dirty="0"/>
              <a:t>Federal Perkins Loans </a:t>
            </a:r>
            <a:r>
              <a:rPr lang="en-US" dirty="0"/>
              <a:t>–</a:t>
            </a:r>
            <a:r>
              <a:rPr lang="en-US" b="1" dirty="0"/>
              <a:t> </a:t>
            </a:r>
            <a:r>
              <a:rPr lang="en-US" dirty="0"/>
              <a:t>owned by the Department of Education. Federal Perkins Loans that are owned by institutions or schools are not eligible for the 0% interest rate. </a:t>
            </a:r>
          </a:p>
          <a:p>
            <a:pPr marL="57150" indent="0">
              <a:buNone/>
            </a:pPr>
            <a:r>
              <a:rPr lang="en-US" dirty="0">
                <a:solidFill>
                  <a:srgbClr val="C00000"/>
                </a:solidFill>
              </a:rPr>
              <a:t>Edfinancial services Direct Loans and commercially-held FFEL loans.</a:t>
            </a:r>
            <a:endParaRPr lang="en-US" dirty="0"/>
          </a:p>
        </p:txBody>
      </p:sp>
      <p:sp>
        <p:nvSpPr>
          <p:cNvPr id="3" name="Slide Number Placeholder 2">
            <a:extLst>
              <a:ext uri="{FF2B5EF4-FFF2-40B4-BE49-F238E27FC236}">
                <a16:creationId xmlns:a16="http://schemas.microsoft.com/office/drawing/2014/main" id="{A3B97EC5-9098-4750-A83B-64CAE52FB220}"/>
              </a:ext>
            </a:extLst>
          </p:cNvPr>
          <p:cNvSpPr>
            <a:spLocks noGrp="1"/>
          </p:cNvSpPr>
          <p:nvPr>
            <p:ph type="sldNum" sz="quarter" idx="12"/>
          </p:nvPr>
        </p:nvSpPr>
        <p:spPr/>
        <p:txBody>
          <a:bodyPr/>
          <a:lstStyle/>
          <a:p>
            <a:pPr>
              <a:defRPr/>
            </a:pPr>
            <a:fld id="{9FD45F81-5459-43C3-9B5B-9255AC5769CD}" type="slidenum">
              <a:rPr lang="en-US" smtClean="0"/>
              <a:pPr>
                <a:defRPr/>
              </a:pPr>
              <a:t>23</a:t>
            </a:fld>
            <a:endParaRPr lang="en-US" dirty="0"/>
          </a:p>
        </p:txBody>
      </p:sp>
      <p:sp>
        <p:nvSpPr>
          <p:cNvPr id="4" name="Title 3">
            <a:extLst>
              <a:ext uri="{FF2B5EF4-FFF2-40B4-BE49-F238E27FC236}">
                <a16:creationId xmlns:a16="http://schemas.microsoft.com/office/drawing/2014/main" id="{4885D303-0B72-4AEC-A12B-5F01398A11EC}"/>
              </a:ext>
            </a:extLst>
          </p:cNvPr>
          <p:cNvSpPr>
            <a:spLocks noGrp="1"/>
          </p:cNvSpPr>
          <p:nvPr>
            <p:ph type="title"/>
          </p:nvPr>
        </p:nvSpPr>
        <p:spPr/>
        <p:txBody>
          <a:bodyPr/>
          <a:lstStyle/>
          <a:p>
            <a:r>
              <a:rPr lang="en-US" dirty="0"/>
              <a:t>Administrative Forbearance – Q&amp;A</a:t>
            </a:r>
          </a:p>
        </p:txBody>
      </p:sp>
    </p:spTree>
    <p:extLst>
      <p:ext uri="{BB962C8B-B14F-4D97-AF65-F5344CB8AC3E}">
        <p14:creationId xmlns:p14="http://schemas.microsoft.com/office/powerpoint/2010/main" val="2596682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6EB297-5DFD-47B2-9154-BEE4B5FBB30B}"/>
              </a:ext>
            </a:extLst>
          </p:cNvPr>
          <p:cNvSpPr>
            <a:spLocks noGrp="1"/>
          </p:cNvSpPr>
          <p:nvPr>
            <p:ph idx="1"/>
          </p:nvPr>
        </p:nvSpPr>
        <p:spPr>
          <a:xfrm>
            <a:off x="793103" y="1409134"/>
            <a:ext cx="7893698" cy="4924554"/>
          </a:xfrm>
        </p:spPr>
        <p:txBody>
          <a:bodyPr>
            <a:normAutofit fontScale="92500" lnSpcReduction="20000"/>
          </a:bodyPr>
          <a:lstStyle/>
          <a:p>
            <a:pPr marL="0" indent="0">
              <a:buNone/>
            </a:pPr>
            <a:r>
              <a:rPr lang="en-US" sz="2400" b="1" dirty="0"/>
              <a:t>Question 8:  How can I take advantage of this 0% interest period if I have Federal Family Education Loan (FFEL) Program and Federal Perkins loans not owned by ED? </a:t>
            </a:r>
          </a:p>
          <a:p>
            <a:r>
              <a:rPr lang="en-US" sz="2400" dirty="0"/>
              <a:t>Borrowers can speak to their lender or school to see if those benefits are being provided.  </a:t>
            </a:r>
          </a:p>
          <a:p>
            <a:r>
              <a:rPr lang="en-US" sz="2400" dirty="0"/>
              <a:t>Another option is to consolidate the borrowers FFEL Program or Federal Perkins loans, not owned by the Department of Education, into a Direct Consolidation Loan.  By doing this, it would make the borrower eligible for the 0% interest. </a:t>
            </a:r>
          </a:p>
          <a:p>
            <a:pPr lvl="1"/>
            <a:r>
              <a:rPr lang="en-US" sz="2200" dirty="0"/>
              <a:t>Borrowers will need to complete this during the time the interest rate is 0% or your interest rate may be higher than you are currently paying. </a:t>
            </a:r>
          </a:p>
          <a:p>
            <a:r>
              <a:rPr lang="en-US" sz="2400" dirty="0"/>
              <a:t>One other thing to note when making this decision to consolidate is that any outstanding interest will be capitalized upon consolidation. </a:t>
            </a:r>
            <a:endParaRPr lang="en-US" dirty="0">
              <a:solidFill>
                <a:srgbClr val="C00000"/>
              </a:solidFill>
            </a:endParaRPr>
          </a:p>
        </p:txBody>
      </p:sp>
      <p:sp>
        <p:nvSpPr>
          <p:cNvPr id="3" name="Slide Number Placeholder 2">
            <a:extLst>
              <a:ext uri="{FF2B5EF4-FFF2-40B4-BE49-F238E27FC236}">
                <a16:creationId xmlns:a16="http://schemas.microsoft.com/office/drawing/2014/main" id="{A3B97EC5-9098-4750-A83B-64CAE52FB220}"/>
              </a:ext>
            </a:extLst>
          </p:cNvPr>
          <p:cNvSpPr>
            <a:spLocks noGrp="1"/>
          </p:cNvSpPr>
          <p:nvPr>
            <p:ph type="sldNum" sz="quarter" idx="12"/>
          </p:nvPr>
        </p:nvSpPr>
        <p:spPr/>
        <p:txBody>
          <a:bodyPr/>
          <a:lstStyle/>
          <a:p>
            <a:pPr>
              <a:defRPr/>
            </a:pPr>
            <a:fld id="{9FD45F81-5459-43C3-9B5B-9255AC5769CD}" type="slidenum">
              <a:rPr lang="en-US" smtClean="0"/>
              <a:pPr>
                <a:defRPr/>
              </a:pPr>
              <a:t>24</a:t>
            </a:fld>
            <a:endParaRPr lang="en-US" dirty="0"/>
          </a:p>
        </p:txBody>
      </p:sp>
      <p:sp>
        <p:nvSpPr>
          <p:cNvPr id="4" name="Title 3">
            <a:extLst>
              <a:ext uri="{FF2B5EF4-FFF2-40B4-BE49-F238E27FC236}">
                <a16:creationId xmlns:a16="http://schemas.microsoft.com/office/drawing/2014/main" id="{4885D303-0B72-4AEC-A12B-5F01398A11EC}"/>
              </a:ext>
            </a:extLst>
          </p:cNvPr>
          <p:cNvSpPr>
            <a:spLocks noGrp="1"/>
          </p:cNvSpPr>
          <p:nvPr>
            <p:ph type="title"/>
          </p:nvPr>
        </p:nvSpPr>
        <p:spPr/>
        <p:txBody>
          <a:bodyPr/>
          <a:lstStyle/>
          <a:p>
            <a:r>
              <a:rPr lang="en-US" dirty="0"/>
              <a:t>Administrative Forbearance – Q&amp;A</a:t>
            </a:r>
          </a:p>
        </p:txBody>
      </p:sp>
    </p:spTree>
    <p:extLst>
      <p:ext uri="{BB962C8B-B14F-4D97-AF65-F5344CB8AC3E}">
        <p14:creationId xmlns:p14="http://schemas.microsoft.com/office/powerpoint/2010/main" val="1128018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6EB297-5DFD-47B2-9154-BEE4B5FBB30B}"/>
              </a:ext>
            </a:extLst>
          </p:cNvPr>
          <p:cNvSpPr>
            <a:spLocks noGrp="1"/>
          </p:cNvSpPr>
          <p:nvPr>
            <p:ph idx="1"/>
          </p:nvPr>
        </p:nvSpPr>
        <p:spPr>
          <a:xfrm>
            <a:off x="793103" y="1409134"/>
            <a:ext cx="7893698" cy="4924554"/>
          </a:xfrm>
        </p:spPr>
        <p:txBody>
          <a:bodyPr>
            <a:normAutofit/>
          </a:bodyPr>
          <a:lstStyle/>
          <a:p>
            <a:pPr marL="0" indent="0">
              <a:buNone/>
            </a:pPr>
            <a:r>
              <a:rPr lang="en-US" b="1" dirty="0"/>
              <a:t>Question 9:  Are private student loans eligible for the 0% interest benefit? </a:t>
            </a:r>
            <a:endParaRPr lang="en-US" sz="2000" b="1" dirty="0"/>
          </a:p>
          <a:p>
            <a:r>
              <a:rPr lang="en-US" sz="2000" dirty="0"/>
              <a:t>No. The Department of Education does not have legal authority over private student loans, and private loans are not covered by the CARES Act. </a:t>
            </a:r>
          </a:p>
          <a:p>
            <a:r>
              <a:rPr lang="en-US" sz="2000" dirty="0"/>
              <a:t>We would encourage borrowers to reach out to their private loan lender to see if they are offering any benefits during this time. </a:t>
            </a:r>
            <a:endParaRPr lang="en-US" sz="2000" dirty="0">
              <a:solidFill>
                <a:srgbClr val="C00000"/>
              </a:solidFill>
            </a:endParaRPr>
          </a:p>
        </p:txBody>
      </p:sp>
      <p:sp>
        <p:nvSpPr>
          <p:cNvPr id="3" name="Slide Number Placeholder 2">
            <a:extLst>
              <a:ext uri="{FF2B5EF4-FFF2-40B4-BE49-F238E27FC236}">
                <a16:creationId xmlns:a16="http://schemas.microsoft.com/office/drawing/2014/main" id="{A3B97EC5-9098-4750-A83B-64CAE52FB220}"/>
              </a:ext>
            </a:extLst>
          </p:cNvPr>
          <p:cNvSpPr>
            <a:spLocks noGrp="1"/>
          </p:cNvSpPr>
          <p:nvPr>
            <p:ph type="sldNum" sz="quarter" idx="12"/>
          </p:nvPr>
        </p:nvSpPr>
        <p:spPr/>
        <p:txBody>
          <a:bodyPr/>
          <a:lstStyle/>
          <a:p>
            <a:pPr>
              <a:defRPr/>
            </a:pPr>
            <a:fld id="{9FD45F81-5459-43C3-9B5B-9255AC5769CD}" type="slidenum">
              <a:rPr lang="en-US" smtClean="0"/>
              <a:pPr>
                <a:defRPr/>
              </a:pPr>
              <a:t>25</a:t>
            </a:fld>
            <a:endParaRPr lang="en-US" dirty="0"/>
          </a:p>
        </p:txBody>
      </p:sp>
      <p:sp>
        <p:nvSpPr>
          <p:cNvPr id="4" name="Title 3">
            <a:extLst>
              <a:ext uri="{FF2B5EF4-FFF2-40B4-BE49-F238E27FC236}">
                <a16:creationId xmlns:a16="http://schemas.microsoft.com/office/drawing/2014/main" id="{4885D303-0B72-4AEC-A12B-5F01398A11EC}"/>
              </a:ext>
            </a:extLst>
          </p:cNvPr>
          <p:cNvSpPr>
            <a:spLocks noGrp="1"/>
          </p:cNvSpPr>
          <p:nvPr>
            <p:ph type="title"/>
          </p:nvPr>
        </p:nvSpPr>
        <p:spPr/>
        <p:txBody>
          <a:bodyPr/>
          <a:lstStyle/>
          <a:p>
            <a:r>
              <a:rPr lang="en-US" dirty="0"/>
              <a:t>Administrative Forbearance – Q&amp;A</a:t>
            </a:r>
          </a:p>
        </p:txBody>
      </p:sp>
    </p:spTree>
    <p:extLst>
      <p:ext uri="{BB962C8B-B14F-4D97-AF65-F5344CB8AC3E}">
        <p14:creationId xmlns:p14="http://schemas.microsoft.com/office/powerpoint/2010/main" val="2440135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6EB297-5DFD-47B2-9154-BEE4B5FBB30B}"/>
              </a:ext>
            </a:extLst>
          </p:cNvPr>
          <p:cNvSpPr>
            <a:spLocks noGrp="1"/>
          </p:cNvSpPr>
          <p:nvPr>
            <p:ph idx="1"/>
          </p:nvPr>
        </p:nvSpPr>
        <p:spPr>
          <a:xfrm>
            <a:off x="793103" y="1409134"/>
            <a:ext cx="7893698" cy="4924554"/>
          </a:xfrm>
        </p:spPr>
        <p:txBody>
          <a:bodyPr>
            <a:normAutofit/>
          </a:bodyPr>
          <a:lstStyle/>
          <a:p>
            <a:pPr fontAlgn="base"/>
            <a:r>
              <a:rPr lang="en-US" b="1" dirty="0"/>
              <a:t>Question 10:  If I’m trying to rehabilitate my defaulted student loan, will my suspended payments count toward my rehabilitation?</a:t>
            </a:r>
            <a:endParaRPr lang="en-US" dirty="0"/>
          </a:p>
          <a:p>
            <a:pPr lvl="1" fontAlgn="base"/>
            <a:r>
              <a:rPr lang="en-US" dirty="0"/>
              <a:t>Yes.</a:t>
            </a:r>
          </a:p>
        </p:txBody>
      </p:sp>
      <p:sp>
        <p:nvSpPr>
          <p:cNvPr id="3" name="Slide Number Placeholder 2">
            <a:extLst>
              <a:ext uri="{FF2B5EF4-FFF2-40B4-BE49-F238E27FC236}">
                <a16:creationId xmlns:a16="http://schemas.microsoft.com/office/drawing/2014/main" id="{A3B97EC5-9098-4750-A83B-64CAE52FB220}"/>
              </a:ext>
            </a:extLst>
          </p:cNvPr>
          <p:cNvSpPr>
            <a:spLocks noGrp="1"/>
          </p:cNvSpPr>
          <p:nvPr>
            <p:ph type="sldNum" sz="quarter" idx="12"/>
          </p:nvPr>
        </p:nvSpPr>
        <p:spPr/>
        <p:txBody>
          <a:bodyPr/>
          <a:lstStyle/>
          <a:p>
            <a:pPr>
              <a:defRPr/>
            </a:pPr>
            <a:fld id="{9FD45F81-5459-43C3-9B5B-9255AC5769CD}" type="slidenum">
              <a:rPr lang="en-US" smtClean="0"/>
              <a:pPr>
                <a:defRPr/>
              </a:pPr>
              <a:t>26</a:t>
            </a:fld>
            <a:endParaRPr lang="en-US" dirty="0"/>
          </a:p>
        </p:txBody>
      </p:sp>
      <p:sp>
        <p:nvSpPr>
          <p:cNvPr id="4" name="Title 3">
            <a:extLst>
              <a:ext uri="{FF2B5EF4-FFF2-40B4-BE49-F238E27FC236}">
                <a16:creationId xmlns:a16="http://schemas.microsoft.com/office/drawing/2014/main" id="{4885D303-0B72-4AEC-A12B-5F01398A11EC}"/>
              </a:ext>
            </a:extLst>
          </p:cNvPr>
          <p:cNvSpPr>
            <a:spLocks noGrp="1"/>
          </p:cNvSpPr>
          <p:nvPr>
            <p:ph type="title"/>
          </p:nvPr>
        </p:nvSpPr>
        <p:spPr/>
        <p:txBody>
          <a:bodyPr/>
          <a:lstStyle/>
          <a:p>
            <a:r>
              <a:rPr lang="en-US" dirty="0"/>
              <a:t>Administrative Forbearance – Q&amp;A</a:t>
            </a:r>
          </a:p>
        </p:txBody>
      </p:sp>
    </p:spTree>
    <p:extLst>
      <p:ext uri="{BB962C8B-B14F-4D97-AF65-F5344CB8AC3E}">
        <p14:creationId xmlns:p14="http://schemas.microsoft.com/office/powerpoint/2010/main" val="4048906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D45F81-5459-43C3-9B5B-9255AC5769CD}" type="slidenum">
              <a:rPr lang="en-US" smtClean="0"/>
              <a:pPr>
                <a:defRPr/>
              </a:pPr>
              <a:t>27</a:t>
            </a:fld>
            <a:endParaRPr lang="en-US" dirty="0"/>
          </a:p>
        </p:txBody>
      </p:sp>
      <p:sp>
        <p:nvSpPr>
          <p:cNvPr id="7" name="TextBox 6">
            <a:extLst>
              <a:ext uri="{FF2B5EF4-FFF2-40B4-BE49-F238E27FC236}">
                <a16:creationId xmlns:a16="http://schemas.microsoft.com/office/drawing/2014/main" id="{FF2F670C-31B7-4185-83D0-0EA80891F8D1}"/>
              </a:ext>
            </a:extLst>
          </p:cNvPr>
          <p:cNvSpPr txBox="1"/>
          <p:nvPr/>
        </p:nvSpPr>
        <p:spPr>
          <a:xfrm>
            <a:off x="1035495" y="2135462"/>
            <a:ext cx="7543800" cy="477054"/>
          </a:xfrm>
          <a:prstGeom prst="rect">
            <a:avLst/>
          </a:prstGeom>
          <a:noFill/>
        </p:spPr>
        <p:txBody>
          <a:bodyPr wrap="square" rtlCol="0">
            <a:spAutoFit/>
          </a:bodyPr>
          <a:lstStyle/>
          <a:p>
            <a:pPr algn="ctr"/>
            <a:r>
              <a:rPr lang="en-US" sz="2500" b="1" dirty="0">
                <a:solidFill>
                  <a:srgbClr val="233461"/>
                </a:solidFill>
                <a:latin typeface="+mj-lt"/>
                <a:cs typeface="Calibri" pitchFamily="34" charset="0"/>
              </a:rPr>
              <a:t>For more information, please contact:</a:t>
            </a:r>
          </a:p>
        </p:txBody>
      </p:sp>
      <p:sp>
        <p:nvSpPr>
          <p:cNvPr id="9" name="Rectangle 3">
            <a:extLst>
              <a:ext uri="{FF2B5EF4-FFF2-40B4-BE49-F238E27FC236}">
                <a16:creationId xmlns:a16="http://schemas.microsoft.com/office/drawing/2014/main" id="{1C53F2BF-3705-4548-BBE7-B76AA67A8A00}"/>
              </a:ext>
            </a:extLst>
          </p:cNvPr>
          <p:cNvSpPr txBox="1">
            <a:spLocks noChangeArrowheads="1"/>
          </p:cNvSpPr>
          <p:nvPr/>
        </p:nvSpPr>
        <p:spPr>
          <a:xfrm>
            <a:off x="4572000" y="3367126"/>
            <a:ext cx="3810000" cy="1756718"/>
          </a:xfrm>
          <a:prstGeom prst="rect">
            <a:avLst/>
          </a:prstGeom>
          <a:noFill/>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Tahoma" pitchFamily="34" charset="0"/>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Tahoma" pitchFamily="34" charset="0"/>
                <a:cs typeface="Calibr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Tahoma" pitchFamily="34" charset="0"/>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Tahoma" pitchFamily="34" charset="0"/>
                <a:cs typeface="Calibr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Tahoma"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sz="1600" b="1" dirty="0">
                <a:solidFill>
                  <a:srgbClr val="233461"/>
                </a:solidFill>
              </a:rPr>
              <a:t>Thomas Dalton</a:t>
            </a:r>
          </a:p>
          <a:p>
            <a:pPr algn="ctr">
              <a:buNone/>
            </a:pPr>
            <a:r>
              <a:rPr lang="en-US" sz="1600" dirty="0">
                <a:solidFill>
                  <a:srgbClr val="233461"/>
                </a:solidFill>
              </a:rPr>
              <a:t>Director of Sales &amp; Marketing, Northeast</a:t>
            </a:r>
          </a:p>
          <a:p>
            <a:pPr algn="ctr">
              <a:buNone/>
            </a:pPr>
            <a:r>
              <a:rPr lang="en-US" sz="1600" dirty="0">
                <a:solidFill>
                  <a:srgbClr val="233461"/>
                </a:solidFill>
              </a:rPr>
              <a:t>tdalton@edamerica.net</a:t>
            </a:r>
          </a:p>
          <a:p>
            <a:pPr algn="ctr">
              <a:buNone/>
            </a:pPr>
            <a:r>
              <a:rPr lang="en-US" sz="1600" dirty="0">
                <a:solidFill>
                  <a:srgbClr val="233461"/>
                </a:solidFill>
              </a:rPr>
              <a:t>(865) 202-5666</a:t>
            </a:r>
          </a:p>
        </p:txBody>
      </p:sp>
      <p:sp>
        <p:nvSpPr>
          <p:cNvPr id="6" name="Rectangle 3">
            <a:extLst>
              <a:ext uri="{FF2B5EF4-FFF2-40B4-BE49-F238E27FC236}">
                <a16:creationId xmlns:a16="http://schemas.microsoft.com/office/drawing/2014/main" id="{98BC05B9-49AB-42A9-9C05-C7E934E18E1F}"/>
              </a:ext>
            </a:extLst>
          </p:cNvPr>
          <p:cNvSpPr txBox="1">
            <a:spLocks noChangeArrowheads="1"/>
          </p:cNvSpPr>
          <p:nvPr/>
        </p:nvSpPr>
        <p:spPr>
          <a:xfrm>
            <a:off x="997395" y="3367126"/>
            <a:ext cx="3810000" cy="1577152"/>
          </a:xfrm>
          <a:prstGeom prst="rect">
            <a:avLst/>
          </a:prstGeom>
          <a:noFill/>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Tahoma" pitchFamily="34" charset="0"/>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Tahoma" pitchFamily="34" charset="0"/>
                <a:cs typeface="Calibr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Tahoma" pitchFamily="34" charset="0"/>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Tahoma" pitchFamily="34" charset="0"/>
                <a:cs typeface="Calibr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Tahoma"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sz="1600" b="1" dirty="0">
                <a:solidFill>
                  <a:srgbClr val="233461"/>
                </a:solidFill>
              </a:rPr>
              <a:t>Elena Lubimtsev</a:t>
            </a:r>
            <a:endParaRPr lang="en-US" sz="1600" dirty="0">
              <a:solidFill>
                <a:srgbClr val="233461"/>
              </a:solidFill>
            </a:endParaRPr>
          </a:p>
          <a:p>
            <a:pPr algn="ctr">
              <a:buNone/>
            </a:pPr>
            <a:r>
              <a:rPr lang="en-US" sz="1600" dirty="0">
                <a:solidFill>
                  <a:srgbClr val="233461"/>
                </a:solidFill>
              </a:rPr>
              <a:t>Senior Vice President</a:t>
            </a:r>
          </a:p>
          <a:p>
            <a:pPr algn="ctr">
              <a:buNone/>
            </a:pPr>
            <a:r>
              <a:rPr lang="en-US" sz="1600" dirty="0">
                <a:solidFill>
                  <a:srgbClr val="233461"/>
                </a:solidFill>
              </a:rPr>
              <a:t>elubimtsev@edamerica.net</a:t>
            </a:r>
          </a:p>
          <a:p>
            <a:pPr algn="ctr">
              <a:buNone/>
            </a:pPr>
            <a:r>
              <a:rPr lang="en-US" sz="1600" dirty="0">
                <a:solidFill>
                  <a:srgbClr val="233461"/>
                </a:solidFill>
              </a:rPr>
              <a:t>(865) 712-8268</a:t>
            </a:r>
          </a:p>
          <a:p>
            <a:pPr algn="ctr">
              <a:buNone/>
            </a:pPr>
            <a:endParaRPr lang="en-US" sz="1600" dirty="0">
              <a:solidFill>
                <a:srgbClr val="233461"/>
              </a:solidFill>
            </a:endParaRPr>
          </a:p>
          <a:p>
            <a:pPr algn="ctr">
              <a:buNone/>
            </a:pPr>
            <a:endParaRPr lang="en-US" sz="1600" dirty="0">
              <a:solidFill>
                <a:srgbClr val="233461"/>
              </a:solidFill>
              <a:latin typeface="Century Gothic" panose="020B0502020202020204" pitchFamily="34" charset="0"/>
              <a:cs typeface="Tahoma" pitchFamily="34" charset="0"/>
            </a:endParaRPr>
          </a:p>
        </p:txBody>
      </p:sp>
    </p:spTree>
    <p:extLst>
      <p:ext uri="{BB962C8B-B14F-4D97-AF65-F5344CB8AC3E}">
        <p14:creationId xmlns:p14="http://schemas.microsoft.com/office/powerpoint/2010/main" val="3535053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6A97A2-C88E-41A7-9732-DB716410F26D}"/>
              </a:ext>
            </a:extLst>
          </p:cNvPr>
          <p:cNvSpPr>
            <a:spLocks noGrp="1"/>
          </p:cNvSpPr>
          <p:nvPr>
            <p:ph idx="1"/>
          </p:nvPr>
        </p:nvSpPr>
        <p:spPr/>
        <p:txBody>
          <a:bodyPr>
            <a:normAutofit fontScale="92500" lnSpcReduction="10000"/>
          </a:bodyPr>
          <a:lstStyle/>
          <a:p>
            <a:pPr marL="0" indent="0">
              <a:buNone/>
            </a:pPr>
            <a:r>
              <a:rPr lang="en-US" dirty="0"/>
              <a:t>There are three types of federal student loans that the 0% interest rate will be applied to from March 13th through September 30th, 2020: </a:t>
            </a:r>
          </a:p>
          <a:p>
            <a:pPr marL="914400" lvl="1" indent="-457200">
              <a:buFont typeface="+mj-lt"/>
              <a:buAutoNum type="arabicPeriod"/>
            </a:pPr>
            <a:r>
              <a:rPr lang="en-US" b="1" dirty="0"/>
              <a:t>Direct Loans </a:t>
            </a:r>
            <a:r>
              <a:rPr lang="en-US" dirty="0"/>
              <a:t>–</a:t>
            </a:r>
            <a:r>
              <a:rPr lang="en-US" b="1" dirty="0"/>
              <a:t> </a:t>
            </a:r>
            <a:r>
              <a:rPr lang="en-US" dirty="0"/>
              <a:t>both defaulted and non-defaulted loans (</a:t>
            </a:r>
            <a:r>
              <a:rPr lang="en-US" i="1" dirty="0"/>
              <a:t>including Parent PLUS loans</a:t>
            </a:r>
            <a:r>
              <a:rPr lang="en-US" dirty="0"/>
              <a:t>).</a:t>
            </a:r>
          </a:p>
          <a:p>
            <a:pPr marL="914400" lvl="1" indent="-457200">
              <a:buFont typeface="+mj-lt"/>
              <a:buAutoNum type="arabicPeriod"/>
            </a:pPr>
            <a:r>
              <a:rPr lang="en-US" b="1" dirty="0"/>
              <a:t>DOE Owned – Federal Family Education Loan </a:t>
            </a:r>
            <a:r>
              <a:rPr lang="en-US" dirty="0"/>
              <a:t>(FFEL) – program loans that are owned by the Department of Education and this includes both the defaulted and non-defaulted as well. Some FFEL program loans are owned by commercial lenders and are not eligible for the 0% interest rate.</a:t>
            </a:r>
          </a:p>
          <a:p>
            <a:pPr marL="914400" lvl="1" indent="-457200">
              <a:buFont typeface="+mj-lt"/>
              <a:buAutoNum type="arabicPeriod"/>
            </a:pPr>
            <a:r>
              <a:rPr lang="en-US" b="1" dirty="0"/>
              <a:t>Federal Perkins Loans </a:t>
            </a:r>
            <a:r>
              <a:rPr lang="en-US" dirty="0"/>
              <a:t>–</a:t>
            </a:r>
            <a:r>
              <a:rPr lang="en-US" b="1" dirty="0"/>
              <a:t> </a:t>
            </a:r>
            <a:r>
              <a:rPr lang="en-US" dirty="0"/>
              <a:t>owned by the Department of Education. Federal Perkins Loans that are owned by institutions or schools are not eligible for the 0% interest rate. </a:t>
            </a:r>
          </a:p>
          <a:p>
            <a:pPr marL="57150" indent="0">
              <a:buNone/>
            </a:pPr>
            <a:r>
              <a:rPr lang="en-US" dirty="0">
                <a:solidFill>
                  <a:srgbClr val="C00000"/>
                </a:solidFill>
              </a:rPr>
              <a:t>Edfinancial services Direct Loans and commercially-held FFEL loans.</a:t>
            </a:r>
            <a:endParaRPr lang="en-US" dirty="0"/>
          </a:p>
        </p:txBody>
      </p:sp>
      <p:sp>
        <p:nvSpPr>
          <p:cNvPr id="3" name="Slide Number Placeholder 2">
            <a:extLst>
              <a:ext uri="{FF2B5EF4-FFF2-40B4-BE49-F238E27FC236}">
                <a16:creationId xmlns:a16="http://schemas.microsoft.com/office/drawing/2014/main" id="{CC580411-74EA-49F1-B6AB-A317C71E99DC}"/>
              </a:ext>
            </a:extLst>
          </p:cNvPr>
          <p:cNvSpPr>
            <a:spLocks noGrp="1"/>
          </p:cNvSpPr>
          <p:nvPr>
            <p:ph type="sldNum" sz="quarter" idx="12"/>
          </p:nvPr>
        </p:nvSpPr>
        <p:spPr/>
        <p:txBody>
          <a:bodyPr/>
          <a:lstStyle/>
          <a:p>
            <a:pPr>
              <a:defRPr/>
            </a:pPr>
            <a:fld id="{9FD45F81-5459-43C3-9B5B-9255AC5769CD}" type="slidenum">
              <a:rPr lang="en-US" smtClean="0"/>
              <a:pPr>
                <a:defRPr/>
              </a:pPr>
              <a:t>3</a:t>
            </a:fld>
            <a:endParaRPr lang="en-US" dirty="0"/>
          </a:p>
        </p:txBody>
      </p:sp>
      <p:sp>
        <p:nvSpPr>
          <p:cNvPr id="4" name="Title 3">
            <a:extLst>
              <a:ext uri="{FF2B5EF4-FFF2-40B4-BE49-F238E27FC236}">
                <a16:creationId xmlns:a16="http://schemas.microsoft.com/office/drawing/2014/main" id="{9A1E8F0B-01A9-402E-9A18-5EBDD17742F6}"/>
              </a:ext>
            </a:extLst>
          </p:cNvPr>
          <p:cNvSpPr>
            <a:spLocks noGrp="1"/>
          </p:cNvSpPr>
          <p:nvPr>
            <p:ph type="title"/>
          </p:nvPr>
        </p:nvSpPr>
        <p:spPr/>
        <p:txBody>
          <a:bodyPr/>
          <a:lstStyle/>
          <a:p>
            <a:r>
              <a:rPr lang="en-US" dirty="0"/>
              <a:t>Federal Loans Eligible for 0% interest rate </a:t>
            </a:r>
          </a:p>
        </p:txBody>
      </p:sp>
    </p:spTree>
    <p:extLst>
      <p:ext uri="{BB962C8B-B14F-4D97-AF65-F5344CB8AC3E}">
        <p14:creationId xmlns:p14="http://schemas.microsoft.com/office/powerpoint/2010/main" val="216445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8CD36-5B87-4B72-9AFB-1D7389396F93}"/>
              </a:ext>
            </a:extLst>
          </p:cNvPr>
          <p:cNvSpPr>
            <a:spLocks noGrp="1"/>
          </p:cNvSpPr>
          <p:nvPr>
            <p:ph idx="1"/>
          </p:nvPr>
        </p:nvSpPr>
        <p:spPr/>
        <p:txBody>
          <a:bodyPr/>
          <a:lstStyle/>
          <a:p>
            <a:r>
              <a:rPr lang="en-US" b="1" dirty="0"/>
              <a:t>In-School </a:t>
            </a:r>
          </a:p>
          <a:p>
            <a:pPr lvl="1"/>
            <a:r>
              <a:rPr lang="en-US" dirty="0"/>
              <a:t>0% Interest on Federal Subsidized, Unsubsidized &amp; PLUS</a:t>
            </a:r>
          </a:p>
          <a:p>
            <a:r>
              <a:rPr lang="en-US" b="1" dirty="0"/>
              <a:t>In-Grace </a:t>
            </a:r>
          </a:p>
          <a:p>
            <a:pPr lvl="1"/>
            <a:r>
              <a:rPr lang="en-US" b="1" dirty="0"/>
              <a:t> </a:t>
            </a:r>
            <a:r>
              <a:rPr lang="en-US" dirty="0"/>
              <a:t>0% Interest on Federal Subsidized, Unsubsidized &amp; PLUS</a:t>
            </a:r>
          </a:p>
          <a:p>
            <a:r>
              <a:rPr lang="en-US" b="1" dirty="0"/>
              <a:t>Repayment</a:t>
            </a:r>
          </a:p>
          <a:p>
            <a:pPr lvl="1"/>
            <a:r>
              <a:rPr lang="en-US" dirty="0"/>
              <a:t>0% Interest on Federal Subsidized, Unsubsidized &amp; PLUS</a:t>
            </a:r>
          </a:p>
          <a:p>
            <a:pPr lvl="1"/>
            <a:r>
              <a:rPr lang="en-US" dirty="0"/>
              <a:t>Administrative Forbearance applied to all loans retroactively to March 13</a:t>
            </a:r>
            <a:r>
              <a:rPr lang="en-US" baseline="30000" dirty="0"/>
              <a:t>th</a:t>
            </a:r>
            <a:r>
              <a:rPr lang="en-US" dirty="0"/>
              <a:t>. </a:t>
            </a:r>
          </a:p>
          <a:p>
            <a:pPr lvl="1"/>
            <a:r>
              <a:rPr lang="en-US" dirty="0"/>
              <a:t>All required payment suspended until September 30, 2020</a:t>
            </a:r>
          </a:p>
          <a:p>
            <a:endParaRPr lang="en-US" b="1" dirty="0"/>
          </a:p>
          <a:p>
            <a:pPr marL="0" indent="0">
              <a:buNone/>
            </a:pPr>
            <a:endParaRPr lang="en-US" dirty="0"/>
          </a:p>
        </p:txBody>
      </p:sp>
      <p:sp>
        <p:nvSpPr>
          <p:cNvPr id="3" name="Slide Number Placeholder 2">
            <a:extLst>
              <a:ext uri="{FF2B5EF4-FFF2-40B4-BE49-F238E27FC236}">
                <a16:creationId xmlns:a16="http://schemas.microsoft.com/office/drawing/2014/main" id="{E80BCC0C-7D15-49CE-8695-4C1701D64E65}"/>
              </a:ext>
            </a:extLst>
          </p:cNvPr>
          <p:cNvSpPr>
            <a:spLocks noGrp="1"/>
          </p:cNvSpPr>
          <p:nvPr>
            <p:ph type="sldNum" sz="quarter" idx="12"/>
          </p:nvPr>
        </p:nvSpPr>
        <p:spPr/>
        <p:txBody>
          <a:bodyPr/>
          <a:lstStyle/>
          <a:p>
            <a:pPr>
              <a:defRPr/>
            </a:pPr>
            <a:fld id="{9FD45F81-5459-43C3-9B5B-9255AC5769CD}" type="slidenum">
              <a:rPr lang="en-US" smtClean="0"/>
              <a:pPr>
                <a:defRPr/>
              </a:pPr>
              <a:t>4</a:t>
            </a:fld>
            <a:endParaRPr lang="en-US" dirty="0"/>
          </a:p>
        </p:txBody>
      </p:sp>
      <p:sp>
        <p:nvSpPr>
          <p:cNvPr id="4" name="Title 3">
            <a:extLst>
              <a:ext uri="{FF2B5EF4-FFF2-40B4-BE49-F238E27FC236}">
                <a16:creationId xmlns:a16="http://schemas.microsoft.com/office/drawing/2014/main" id="{1F6532CA-0908-44DC-92AB-A82BC6B17EB6}"/>
              </a:ext>
            </a:extLst>
          </p:cNvPr>
          <p:cNvSpPr>
            <a:spLocks noGrp="1"/>
          </p:cNvSpPr>
          <p:nvPr>
            <p:ph type="title"/>
          </p:nvPr>
        </p:nvSpPr>
        <p:spPr/>
        <p:txBody>
          <a:bodyPr/>
          <a:lstStyle/>
          <a:p>
            <a:r>
              <a:rPr lang="en-US" dirty="0"/>
              <a:t>Borrower Relief by Federal Loan Status</a:t>
            </a:r>
          </a:p>
        </p:txBody>
      </p:sp>
    </p:spTree>
    <p:extLst>
      <p:ext uri="{BB962C8B-B14F-4D97-AF65-F5344CB8AC3E}">
        <p14:creationId xmlns:p14="http://schemas.microsoft.com/office/powerpoint/2010/main" val="9274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8CD36-5B87-4B72-9AFB-1D7389396F93}"/>
              </a:ext>
            </a:extLst>
          </p:cNvPr>
          <p:cNvSpPr>
            <a:spLocks noGrp="1"/>
          </p:cNvSpPr>
          <p:nvPr>
            <p:ph idx="1"/>
          </p:nvPr>
        </p:nvSpPr>
        <p:spPr/>
        <p:txBody>
          <a:bodyPr>
            <a:normAutofit/>
          </a:bodyPr>
          <a:lstStyle/>
          <a:p>
            <a:r>
              <a:rPr lang="en-US" sz="2600" b="1" dirty="0"/>
              <a:t>Delinquency </a:t>
            </a:r>
          </a:p>
          <a:p>
            <a:pPr lvl="1"/>
            <a:r>
              <a:rPr lang="en-US" dirty="0"/>
              <a:t>0% Interest on Federal Subsidized, Unsubsidized &amp; PLUS</a:t>
            </a:r>
          </a:p>
          <a:p>
            <a:pPr lvl="1"/>
            <a:r>
              <a:rPr lang="en-US" dirty="0"/>
              <a:t>Administrative Forbearance applied to all loans retroactive to March 13</a:t>
            </a:r>
            <a:r>
              <a:rPr lang="en-US" baseline="30000" dirty="0"/>
              <a:t>th</a:t>
            </a:r>
            <a:r>
              <a:rPr lang="en-US" dirty="0"/>
              <a:t>.</a:t>
            </a:r>
          </a:p>
          <a:p>
            <a:pPr lvl="1"/>
            <a:r>
              <a:rPr lang="en-US" dirty="0"/>
              <a:t>Brings all delinquent borrowers to a </a:t>
            </a:r>
            <a:r>
              <a:rPr lang="en-US" b="1" dirty="0">
                <a:solidFill>
                  <a:srgbClr val="C00000"/>
                </a:solidFill>
              </a:rPr>
              <a:t>“Current Status”</a:t>
            </a:r>
            <a:r>
              <a:rPr lang="en-US" dirty="0"/>
              <a:t>.</a:t>
            </a:r>
          </a:p>
          <a:p>
            <a:pPr lvl="1"/>
            <a:r>
              <a:rPr lang="en-US" dirty="0"/>
              <a:t>All required payments suspended until September 30, 2020.</a:t>
            </a:r>
          </a:p>
          <a:p>
            <a:pPr lvl="1"/>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E80BCC0C-7D15-49CE-8695-4C1701D64E65}"/>
              </a:ext>
            </a:extLst>
          </p:cNvPr>
          <p:cNvSpPr>
            <a:spLocks noGrp="1"/>
          </p:cNvSpPr>
          <p:nvPr>
            <p:ph type="sldNum" sz="quarter" idx="12"/>
          </p:nvPr>
        </p:nvSpPr>
        <p:spPr/>
        <p:txBody>
          <a:bodyPr/>
          <a:lstStyle/>
          <a:p>
            <a:pPr>
              <a:defRPr/>
            </a:pPr>
            <a:fld id="{9FD45F81-5459-43C3-9B5B-9255AC5769CD}" type="slidenum">
              <a:rPr lang="en-US" smtClean="0"/>
              <a:pPr>
                <a:defRPr/>
              </a:pPr>
              <a:t>5</a:t>
            </a:fld>
            <a:endParaRPr lang="en-US" dirty="0"/>
          </a:p>
        </p:txBody>
      </p:sp>
      <p:sp>
        <p:nvSpPr>
          <p:cNvPr id="4" name="Title 3">
            <a:extLst>
              <a:ext uri="{FF2B5EF4-FFF2-40B4-BE49-F238E27FC236}">
                <a16:creationId xmlns:a16="http://schemas.microsoft.com/office/drawing/2014/main" id="{1F6532CA-0908-44DC-92AB-A82BC6B17EB6}"/>
              </a:ext>
            </a:extLst>
          </p:cNvPr>
          <p:cNvSpPr>
            <a:spLocks noGrp="1"/>
          </p:cNvSpPr>
          <p:nvPr>
            <p:ph type="title"/>
          </p:nvPr>
        </p:nvSpPr>
        <p:spPr/>
        <p:txBody>
          <a:bodyPr/>
          <a:lstStyle/>
          <a:p>
            <a:r>
              <a:rPr lang="en-US" dirty="0"/>
              <a:t>Borrower Relief by Federal Loan Status</a:t>
            </a:r>
          </a:p>
        </p:txBody>
      </p:sp>
    </p:spTree>
    <p:extLst>
      <p:ext uri="{BB962C8B-B14F-4D97-AF65-F5344CB8AC3E}">
        <p14:creationId xmlns:p14="http://schemas.microsoft.com/office/powerpoint/2010/main" val="245989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8CD36-5B87-4B72-9AFB-1D7389396F93}"/>
              </a:ext>
            </a:extLst>
          </p:cNvPr>
          <p:cNvSpPr>
            <a:spLocks noGrp="1"/>
          </p:cNvSpPr>
          <p:nvPr>
            <p:ph idx="1"/>
          </p:nvPr>
        </p:nvSpPr>
        <p:spPr/>
        <p:txBody>
          <a:bodyPr>
            <a:normAutofit lnSpcReduction="10000"/>
          </a:bodyPr>
          <a:lstStyle/>
          <a:p>
            <a:r>
              <a:rPr lang="en-US" sz="2600" b="1" dirty="0"/>
              <a:t>Default </a:t>
            </a:r>
            <a:r>
              <a:rPr lang="en-US" sz="2600" dirty="0"/>
              <a:t>– </a:t>
            </a:r>
            <a:r>
              <a:rPr lang="en-US" dirty="0"/>
              <a:t>On March 25, 2020, ED announced:</a:t>
            </a:r>
            <a:endParaRPr lang="en-US" sz="2600" dirty="0"/>
          </a:p>
          <a:p>
            <a:pPr lvl="1"/>
            <a:r>
              <a:rPr lang="en-US" dirty="0"/>
              <a:t>0% Interest on Federal Subsidized, Unsubsidized &amp; PLUS.</a:t>
            </a:r>
          </a:p>
          <a:p>
            <a:pPr lvl="1"/>
            <a:r>
              <a:rPr lang="en-US" dirty="0"/>
              <a:t>Federal tax refunds will not be withheld on or after March 13, 2020 and before Sept. 30, 2020. </a:t>
            </a:r>
          </a:p>
          <a:p>
            <a:pPr lvl="1"/>
            <a:r>
              <a:rPr lang="en-US" dirty="0"/>
              <a:t>Social Security payment that was taken will be returned to the defaulted borrower if the payment was in the process of being withheld—on or after March 13, 2020, and before Sept. 30, 2020.</a:t>
            </a:r>
          </a:p>
          <a:p>
            <a:pPr lvl="1"/>
            <a:r>
              <a:rPr lang="en-US" dirty="0"/>
              <a:t>Administrative Wage Garnishment (AWG) suspended.</a:t>
            </a:r>
          </a:p>
          <a:p>
            <a:pPr lvl="2"/>
            <a:r>
              <a:rPr lang="en-US" dirty="0"/>
              <a:t>HR departments will receive a letter from ED instructing them to stop borrowers wage garnishment. </a:t>
            </a:r>
          </a:p>
          <a:p>
            <a:pPr lvl="2"/>
            <a:r>
              <a:rPr lang="en-US" dirty="0"/>
              <a:t>If ED receives funds from a garnishment between March 13, 2020, and Sept. 30, 2020, they will refund garnished wages.</a:t>
            </a:r>
          </a:p>
        </p:txBody>
      </p:sp>
      <p:sp>
        <p:nvSpPr>
          <p:cNvPr id="3" name="Slide Number Placeholder 2">
            <a:extLst>
              <a:ext uri="{FF2B5EF4-FFF2-40B4-BE49-F238E27FC236}">
                <a16:creationId xmlns:a16="http://schemas.microsoft.com/office/drawing/2014/main" id="{E80BCC0C-7D15-49CE-8695-4C1701D64E65}"/>
              </a:ext>
            </a:extLst>
          </p:cNvPr>
          <p:cNvSpPr>
            <a:spLocks noGrp="1"/>
          </p:cNvSpPr>
          <p:nvPr>
            <p:ph type="sldNum" sz="quarter" idx="12"/>
          </p:nvPr>
        </p:nvSpPr>
        <p:spPr/>
        <p:txBody>
          <a:bodyPr/>
          <a:lstStyle/>
          <a:p>
            <a:pPr>
              <a:defRPr/>
            </a:pPr>
            <a:fld id="{9FD45F81-5459-43C3-9B5B-9255AC5769CD}" type="slidenum">
              <a:rPr lang="en-US" smtClean="0"/>
              <a:pPr>
                <a:defRPr/>
              </a:pPr>
              <a:t>6</a:t>
            </a:fld>
            <a:endParaRPr lang="en-US" dirty="0"/>
          </a:p>
        </p:txBody>
      </p:sp>
      <p:sp>
        <p:nvSpPr>
          <p:cNvPr id="4" name="Title 3">
            <a:extLst>
              <a:ext uri="{FF2B5EF4-FFF2-40B4-BE49-F238E27FC236}">
                <a16:creationId xmlns:a16="http://schemas.microsoft.com/office/drawing/2014/main" id="{1F6532CA-0908-44DC-92AB-A82BC6B17EB6}"/>
              </a:ext>
            </a:extLst>
          </p:cNvPr>
          <p:cNvSpPr>
            <a:spLocks noGrp="1"/>
          </p:cNvSpPr>
          <p:nvPr>
            <p:ph type="title"/>
          </p:nvPr>
        </p:nvSpPr>
        <p:spPr/>
        <p:txBody>
          <a:bodyPr/>
          <a:lstStyle/>
          <a:p>
            <a:r>
              <a:rPr lang="en-US" dirty="0"/>
              <a:t>Borrower Relief by Federal Loan Status</a:t>
            </a:r>
          </a:p>
        </p:txBody>
      </p:sp>
    </p:spTree>
    <p:extLst>
      <p:ext uri="{BB962C8B-B14F-4D97-AF65-F5344CB8AC3E}">
        <p14:creationId xmlns:p14="http://schemas.microsoft.com/office/powerpoint/2010/main" val="168103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8CD36-5B87-4B72-9AFB-1D7389396F93}"/>
              </a:ext>
            </a:extLst>
          </p:cNvPr>
          <p:cNvSpPr>
            <a:spLocks noGrp="1"/>
          </p:cNvSpPr>
          <p:nvPr>
            <p:ph idx="1"/>
          </p:nvPr>
        </p:nvSpPr>
        <p:spPr/>
        <p:txBody>
          <a:bodyPr>
            <a:normAutofit/>
          </a:bodyPr>
          <a:lstStyle/>
          <a:p>
            <a:r>
              <a:rPr lang="en-US" sz="2600" b="1" dirty="0"/>
              <a:t>Default – </a:t>
            </a:r>
            <a:r>
              <a:rPr lang="en-US" dirty="0"/>
              <a:t>On March 25, 2020, ED announced (</a:t>
            </a:r>
            <a:r>
              <a:rPr lang="en-US" i="1" dirty="0"/>
              <a:t>continued</a:t>
            </a:r>
            <a:r>
              <a:rPr lang="en-US" dirty="0"/>
              <a:t>):</a:t>
            </a:r>
          </a:p>
          <a:p>
            <a:pPr lvl="1"/>
            <a:r>
              <a:rPr lang="en-US" dirty="0"/>
              <a:t>Department-contracted private collection agencies stopped making collection calls and sending letters or billing statements.</a:t>
            </a:r>
          </a:p>
          <a:p>
            <a:pPr lvl="1"/>
            <a:r>
              <a:rPr lang="en-US" dirty="0"/>
              <a:t>Defaulted loans owned by ED will not accrue interest from March 13, 2020, through Sept. 30, 2020. This includes: </a:t>
            </a:r>
          </a:p>
          <a:p>
            <a:pPr lvl="2"/>
            <a:r>
              <a:rPr lang="en-US" sz="2000" dirty="0"/>
              <a:t>Direct Loans </a:t>
            </a:r>
          </a:p>
          <a:p>
            <a:pPr marL="1371600" lvl="3" indent="0">
              <a:buNone/>
            </a:pPr>
            <a:r>
              <a:rPr lang="en-US" sz="2000" dirty="0"/>
              <a:t>and  </a:t>
            </a:r>
          </a:p>
          <a:p>
            <a:pPr lvl="2"/>
            <a:r>
              <a:rPr lang="en-US" sz="2000" dirty="0"/>
              <a:t>FFEL Program loans owned by ED </a:t>
            </a:r>
          </a:p>
        </p:txBody>
      </p:sp>
      <p:sp>
        <p:nvSpPr>
          <p:cNvPr id="3" name="Slide Number Placeholder 2">
            <a:extLst>
              <a:ext uri="{FF2B5EF4-FFF2-40B4-BE49-F238E27FC236}">
                <a16:creationId xmlns:a16="http://schemas.microsoft.com/office/drawing/2014/main" id="{E80BCC0C-7D15-49CE-8695-4C1701D64E65}"/>
              </a:ext>
            </a:extLst>
          </p:cNvPr>
          <p:cNvSpPr>
            <a:spLocks noGrp="1"/>
          </p:cNvSpPr>
          <p:nvPr>
            <p:ph type="sldNum" sz="quarter" idx="12"/>
          </p:nvPr>
        </p:nvSpPr>
        <p:spPr/>
        <p:txBody>
          <a:bodyPr/>
          <a:lstStyle/>
          <a:p>
            <a:pPr>
              <a:defRPr/>
            </a:pPr>
            <a:fld id="{9FD45F81-5459-43C3-9B5B-9255AC5769CD}" type="slidenum">
              <a:rPr lang="en-US" smtClean="0"/>
              <a:pPr>
                <a:defRPr/>
              </a:pPr>
              <a:t>7</a:t>
            </a:fld>
            <a:endParaRPr lang="en-US" dirty="0"/>
          </a:p>
        </p:txBody>
      </p:sp>
      <p:sp>
        <p:nvSpPr>
          <p:cNvPr id="4" name="Title 3">
            <a:extLst>
              <a:ext uri="{FF2B5EF4-FFF2-40B4-BE49-F238E27FC236}">
                <a16:creationId xmlns:a16="http://schemas.microsoft.com/office/drawing/2014/main" id="{1F6532CA-0908-44DC-92AB-A82BC6B17EB6}"/>
              </a:ext>
            </a:extLst>
          </p:cNvPr>
          <p:cNvSpPr>
            <a:spLocks noGrp="1"/>
          </p:cNvSpPr>
          <p:nvPr>
            <p:ph type="title"/>
          </p:nvPr>
        </p:nvSpPr>
        <p:spPr/>
        <p:txBody>
          <a:bodyPr/>
          <a:lstStyle/>
          <a:p>
            <a:r>
              <a:rPr lang="en-US" dirty="0"/>
              <a:t>Borrower Relief by Federal Loan Status</a:t>
            </a:r>
          </a:p>
        </p:txBody>
      </p:sp>
    </p:spTree>
    <p:extLst>
      <p:ext uri="{BB962C8B-B14F-4D97-AF65-F5344CB8AC3E}">
        <p14:creationId xmlns:p14="http://schemas.microsoft.com/office/powerpoint/2010/main" val="145375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8CD36-5B87-4B72-9AFB-1D7389396F93}"/>
              </a:ext>
            </a:extLst>
          </p:cNvPr>
          <p:cNvSpPr>
            <a:spLocks noGrp="1"/>
          </p:cNvSpPr>
          <p:nvPr>
            <p:ph idx="1"/>
          </p:nvPr>
        </p:nvSpPr>
        <p:spPr/>
        <p:txBody>
          <a:bodyPr>
            <a:normAutofit/>
          </a:bodyPr>
          <a:lstStyle/>
          <a:p>
            <a:r>
              <a:rPr lang="en-US" sz="2600" b="1" dirty="0"/>
              <a:t>Rehabilitation Loans</a:t>
            </a:r>
          </a:p>
          <a:p>
            <a:pPr lvl="1"/>
            <a:r>
              <a:rPr lang="en-US" dirty="0"/>
              <a:t>0% Interest on Federal Subsidized, Unsubsidized &amp; PLUS.</a:t>
            </a:r>
          </a:p>
          <a:p>
            <a:pPr lvl="1"/>
            <a:r>
              <a:rPr lang="en-US" dirty="0"/>
              <a:t>Suspended payments during the administrative forbearance count toward rehabilitation.  </a:t>
            </a:r>
          </a:p>
          <a:p>
            <a:pPr lvl="1"/>
            <a:endParaRPr lang="en-US" dirty="0"/>
          </a:p>
        </p:txBody>
      </p:sp>
      <p:sp>
        <p:nvSpPr>
          <p:cNvPr id="3" name="Slide Number Placeholder 2">
            <a:extLst>
              <a:ext uri="{FF2B5EF4-FFF2-40B4-BE49-F238E27FC236}">
                <a16:creationId xmlns:a16="http://schemas.microsoft.com/office/drawing/2014/main" id="{E80BCC0C-7D15-49CE-8695-4C1701D64E65}"/>
              </a:ext>
            </a:extLst>
          </p:cNvPr>
          <p:cNvSpPr>
            <a:spLocks noGrp="1"/>
          </p:cNvSpPr>
          <p:nvPr>
            <p:ph type="sldNum" sz="quarter" idx="12"/>
          </p:nvPr>
        </p:nvSpPr>
        <p:spPr/>
        <p:txBody>
          <a:bodyPr/>
          <a:lstStyle/>
          <a:p>
            <a:pPr>
              <a:defRPr/>
            </a:pPr>
            <a:fld id="{9FD45F81-5459-43C3-9B5B-9255AC5769CD}" type="slidenum">
              <a:rPr lang="en-US" smtClean="0"/>
              <a:pPr>
                <a:defRPr/>
              </a:pPr>
              <a:t>8</a:t>
            </a:fld>
            <a:endParaRPr lang="en-US" dirty="0"/>
          </a:p>
        </p:txBody>
      </p:sp>
      <p:sp>
        <p:nvSpPr>
          <p:cNvPr id="4" name="Title 3">
            <a:extLst>
              <a:ext uri="{FF2B5EF4-FFF2-40B4-BE49-F238E27FC236}">
                <a16:creationId xmlns:a16="http://schemas.microsoft.com/office/drawing/2014/main" id="{1F6532CA-0908-44DC-92AB-A82BC6B17EB6}"/>
              </a:ext>
            </a:extLst>
          </p:cNvPr>
          <p:cNvSpPr>
            <a:spLocks noGrp="1"/>
          </p:cNvSpPr>
          <p:nvPr>
            <p:ph type="title"/>
          </p:nvPr>
        </p:nvSpPr>
        <p:spPr/>
        <p:txBody>
          <a:bodyPr/>
          <a:lstStyle/>
          <a:p>
            <a:r>
              <a:rPr lang="en-US" dirty="0"/>
              <a:t>Borrower Relief by Federal Loan Status</a:t>
            </a:r>
          </a:p>
        </p:txBody>
      </p:sp>
    </p:spTree>
    <p:extLst>
      <p:ext uri="{BB962C8B-B14F-4D97-AF65-F5344CB8AC3E}">
        <p14:creationId xmlns:p14="http://schemas.microsoft.com/office/powerpoint/2010/main" val="101779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1B587821-CE8E-4EA5-B3EF-6F0E43ACEC09}"/>
              </a:ext>
            </a:extLst>
          </p:cNvPr>
          <p:cNvPicPr>
            <a:picLocks noChangeAspect="1"/>
          </p:cNvPicPr>
          <p:nvPr/>
        </p:nvPicPr>
        <p:blipFill rotWithShape="1">
          <a:blip r:embed="rId2">
            <a:extLst>
              <a:ext uri="{28A0092B-C50C-407E-A947-70E740481C1C}">
                <a14:useLocalDpi xmlns:a14="http://schemas.microsoft.com/office/drawing/2010/main" val="0"/>
              </a:ext>
            </a:extLst>
          </a:blip>
          <a:srcRect b="8769"/>
          <a:stretch/>
        </p:blipFill>
        <p:spPr>
          <a:xfrm>
            <a:off x="5903843" y="2553546"/>
            <a:ext cx="2973457" cy="2644890"/>
          </a:xfrm>
          <a:prstGeom prst="rect">
            <a:avLst/>
          </a:prstGeom>
        </p:spPr>
      </p:pic>
      <p:sp>
        <p:nvSpPr>
          <p:cNvPr id="2" name="Content Placeholder 1">
            <a:extLst>
              <a:ext uri="{FF2B5EF4-FFF2-40B4-BE49-F238E27FC236}">
                <a16:creationId xmlns:a16="http://schemas.microsoft.com/office/drawing/2014/main" id="{EC0854AA-CCFF-47FC-9FC4-414B790D3AB1}"/>
              </a:ext>
            </a:extLst>
          </p:cNvPr>
          <p:cNvSpPr>
            <a:spLocks noGrp="1"/>
          </p:cNvSpPr>
          <p:nvPr>
            <p:ph idx="1"/>
          </p:nvPr>
        </p:nvSpPr>
        <p:spPr>
          <a:xfrm>
            <a:off x="759531" y="1659564"/>
            <a:ext cx="5455740" cy="4297363"/>
          </a:xfrm>
        </p:spPr>
        <p:txBody>
          <a:bodyPr/>
          <a:lstStyle/>
          <a:p>
            <a:pPr marL="0" indent="0">
              <a:buNone/>
            </a:pPr>
            <a:r>
              <a:rPr lang="en-US" sz="2400" dirty="0"/>
              <a:t>Good news for your students and institution.</a:t>
            </a:r>
          </a:p>
          <a:p>
            <a:pPr lvl="1">
              <a:buFont typeface="Arial" panose="020B0604020202020204" pitchFamily="34" charset="0"/>
              <a:buChar char="•"/>
            </a:pPr>
            <a:r>
              <a:rPr lang="en-US" sz="2400" dirty="0"/>
              <a:t>Brings all delinquent students to a current status.</a:t>
            </a:r>
          </a:p>
          <a:p>
            <a:pPr lvl="1">
              <a:buFont typeface="Arial" panose="020B0604020202020204" pitchFamily="34" charset="0"/>
              <a:buChar char="•"/>
            </a:pPr>
            <a:r>
              <a:rPr lang="en-US" sz="2400" dirty="0"/>
              <a:t>FY2017 cohort </a:t>
            </a:r>
            <a:r>
              <a:rPr lang="en-US" sz="2400" b="1" dirty="0">
                <a:solidFill>
                  <a:srgbClr val="C00000"/>
                </a:solidFill>
              </a:rPr>
              <a:t>Appeals </a:t>
            </a:r>
            <a:r>
              <a:rPr lang="en-US" sz="2400" dirty="0"/>
              <a:t>extended until June 30, 2020.</a:t>
            </a:r>
          </a:p>
          <a:p>
            <a:pPr lvl="1">
              <a:buFont typeface="Arial" panose="020B0604020202020204" pitchFamily="34" charset="0"/>
              <a:buChar char="•"/>
            </a:pPr>
            <a:r>
              <a:rPr lang="en-US" sz="2400" dirty="0"/>
              <a:t>Prevents additional defaults for the FY2018 cohort. </a:t>
            </a:r>
            <a:endParaRPr lang="en-US" sz="2200" dirty="0"/>
          </a:p>
          <a:p>
            <a:pPr marL="457200" lvl="1"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8E1758AB-68A9-4482-85EB-9B100D9499EF}"/>
              </a:ext>
            </a:extLst>
          </p:cNvPr>
          <p:cNvSpPr>
            <a:spLocks noGrp="1"/>
          </p:cNvSpPr>
          <p:nvPr>
            <p:ph type="sldNum" sz="quarter" idx="12"/>
          </p:nvPr>
        </p:nvSpPr>
        <p:spPr/>
        <p:txBody>
          <a:bodyPr/>
          <a:lstStyle/>
          <a:p>
            <a:pPr>
              <a:defRPr/>
            </a:pPr>
            <a:fld id="{9FD45F81-5459-43C3-9B5B-9255AC5769CD}" type="slidenum">
              <a:rPr lang="en-US" smtClean="0"/>
              <a:pPr>
                <a:defRPr/>
              </a:pPr>
              <a:t>9</a:t>
            </a:fld>
            <a:endParaRPr lang="en-US" dirty="0"/>
          </a:p>
        </p:txBody>
      </p:sp>
      <p:sp>
        <p:nvSpPr>
          <p:cNvPr id="4" name="Title 3">
            <a:extLst>
              <a:ext uri="{FF2B5EF4-FFF2-40B4-BE49-F238E27FC236}">
                <a16:creationId xmlns:a16="http://schemas.microsoft.com/office/drawing/2014/main" id="{C3296B55-97D5-4F41-87B9-8F443A648659}"/>
              </a:ext>
            </a:extLst>
          </p:cNvPr>
          <p:cNvSpPr>
            <a:spLocks noGrp="1"/>
          </p:cNvSpPr>
          <p:nvPr>
            <p:ph type="title"/>
          </p:nvPr>
        </p:nvSpPr>
        <p:spPr/>
        <p:txBody>
          <a:bodyPr/>
          <a:lstStyle/>
          <a:p>
            <a:r>
              <a:rPr lang="en-US" sz="2800" dirty="0"/>
              <a:t>Impact of National Emergency Forbearance </a:t>
            </a:r>
          </a:p>
        </p:txBody>
      </p:sp>
    </p:spTree>
    <p:extLst>
      <p:ext uri="{BB962C8B-B14F-4D97-AF65-F5344CB8AC3E}">
        <p14:creationId xmlns:p14="http://schemas.microsoft.com/office/powerpoint/2010/main" val="3846293702"/>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165090"/>
      </a:dk2>
      <a:lt2>
        <a:srgbClr val="DBF5F9"/>
      </a:lt2>
      <a:accent1>
        <a:srgbClr val="9BCBEB"/>
      </a:accent1>
      <a:accent2>
        <a:srgbClr val="9D2235"/>
      </a:accent2>
      <a:accent3>
        <a:srgbClr val="00205B"/>
      </a:accent3>
      <a:accent4>
        <a:srgbClr val="74C0EB"/>
      </a:accent4>
      <a:accent5>
        <a:srgbClr val="FFFF99"/>
      </a:accent5>
      <a:accent6>
        <a:srgbClr val="33CC33"/>
      </a:accent6>
      <a:hlink>
        <a:srgbClr val="0799BD"/>
      </a:hlink>
      <a:folHlink>
        <a:srgbClr val="FF5000"/>
      </a:folHlink>
    </a:clrScheme>
    <a:fontScheme name="Edfinancial">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526FFEE030234EAD6103EE27A32C95" ma:contentTypeVersion="4" ma:contentTypeDescription="Create a new document." ma:contentTypeScope="" ma:versionID="d868204741e3c9d31428100f8e9b8619">
  <xsd:schema xmlns:xsd="http://www.w3.org/2001/XMLSchema" xmlns:xs="http://www.w3.org/2001/XMLSchema" xmlns:p="http://schemas.microsoft.com/office/2006/metadata/properties" xmlns:ns2="e715626d-7b94-490b-bd79-61266b2a296b" targetNamespace="http://schemas.microsoft.com/office/2006/metadata/properties" ma:root="true" ma:fieldsID="2c32fee0cec1e4e572089d7cc5d8b68f" ns2:_="">
    <xsd:import namespace="e715626d-7b94-490b-bd79-61266b2a296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15626d-7b94-490b-bd79-61266b2a296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B57E42-2E50-4CF6-8AAB-D05E821B8053}">
  <ds:schemaRefs>
    <ds:schemaRef ds:uri="http://schemas.microsoft.com/sharepoint/events"/>
  </ds:schemaRefs>
</ds:datastoreItem>
</file>

<file path=customXml/itemProps2.xml><?xml version="1.0" encoding="utf-8"?>
<ds:datastoreItem xmlns:ds="http://schemas.openxmlformats.org/officeDocument/2006/customXml" ds:itemID="{9200246F-9806-4290-89F7-67D9C2C6B0A9}">
  <ds:schemaRefs>
    <ds:schemaRef ds:uri="http://purl.org/dc/terms/"/>
    <ds:schemaRef ds:uri="e715626d-7b94-490b-bd79-61266b2a296b"/>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B77C94B-FD90-4057-8BF3-F84AD54EE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15626d-7b94-490b-bd79-61266b2a2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9A71683-1A36-4189-8A6C-00BD9DB2A0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3148</TotalTime>
  <Words>2118</Words>
  <Application>Microsoft Office PowerPoint</Application>
  <PresentationFormat>On-screen Show (4:3)</PresentationFormat>
  <Paragraphs>177</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Century Gothic</vt:lpstr>
      <vt:lpstr>1_Office Theme</vt:lpstr>
      <vt:lpstr>PowerPoint Presentation</vt:lpstr>
      <vt:lpstr>Department of Education</vt:lpstr>
      <vt:lpstr>Federal Loans Eligible for 0% interest rate </vt:lpstr>
      <vt:lpstr>Borrower Relief by Federal Loan Status</vt:lpstr>
      <vt:lpstr>Borrower Relief by Federal Loan Status</vt:lpstr>
      <vt:lpstr>Borrower Relief by Federal Loan Status</vt:lpstr>
      <vt:lpstr>Borrower Relief by Federal Loan Status</vt:lpstr>
      <vt:lpstr>Borrower Relief by Federal Loan Status</vt:lpstr>
      <vt:lpstr>Impact of National Emergency Forbearance </vt:lpstr>
      <vt:lpstr>Impact of National Emergency Forbearance </vt:lpstr>
      <vt:lpstr>Historical Perspective </vt:lpstr>
      <vt:lpstr>Historical Perspective – 2 Year Default Rates</vt:lpstr>
      <vt:lpstr>Edamerica Recommended Strategy for your Borrowers</vt:lpstr>
      <vt:lpstr>Edamerica Strategy for your Borrowers</vt:lpstr>
      <vt:lpstr>Edamerica Strategy (continued)</vt:lpstr>
      <vt:lpstr>PowerPoint Presentation</vt:lpstr>
      <vt:lpstr>Administrative Forbearance – Q&amp;A</vt:lpstr>
      <vt:lpstr>Administrative Forbearance – Q&amp;A</vt:lpstr>
      <vt:lpstr>Administrative Forbearance – Q&amp;A</vt:lpstr>
      <vt:lpstr>Administrative Forbearance – Q&amp;A</vt:lpstr>
      <vt:lpstr>Administrative Forbearance – Q&amp;A</vt:lpstr>
      <vt:lpstr>Administrative Forbearance – Q&amp;A</vt:lpstr>
      <vt:lpstr>Administrative Forbearance – Q&amp;A</vt:lpstr>
      <vt:lpstr>Administrative Forbearance – Q&amp;A</vt:lpstr>
      <vt:lpstr>Administrative Forbearance – Q&amp;A</vt:lpstr>
      <vt:lpstr>Administrative Forbearance – 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Webb</dc:creator>
  <cp:lastModifiedBy>Thomas Dalton</cp:lastModifiedBy>
  <cp:revision>131</cp:revision>
  <cp:lastPrinted>2020-04-16T16:31:17Z</cp:lastPrinted>
  <dcterms:modified xsi:type="dcterms:W3CDTF">2020-05-06T00:54:45Z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0x0101006E526FFEE030234EAD6103EE27A32C95</vt:lpwstr>
  </property>
</Properties>
</file>