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248_AA4E8D8A.xml" ContentType="application/vnd.ms-powerpoint.comments+xml"/>
  <Override PartName="/ppt/comments/modernComment_23B_D3F5817C.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549" r:id="rId2"/>
    <p:sldId id="584" r:id="rId3"/>
    <p:sldId id="583" r:id="rId4"/>
    <p:sldId id="590" r:id="rId5"/>
    <p:sldId id="571" r:id="rId6"/>
    <p:sldId id="586" r:id="rId7"/>
    <p:sldId id="573" r:id="rId8"/>
    <p:sldId id="574" r:id="rId9"/>
    <p:sldId id="576" r:id="rId10"/>
    <p:sldId id="572" r:id="rId11"/>
    <p:sldId id="581" r:id="rId12"/>
    <p:sldId id="582" r:id="rId13"/>
    <p:sldId id="589" r:id="rId14"/>
    <p:sldId id="587" r:id="rId15"/>
    <p:sldId id="588" r:id="rId16"/>
    <p:sldId id="591" r:id="rId17"/>
    <p:sldId id="771" r:id="rId18"/>
    <p:sldId id="707" r:id="rId19"/>
    <p:sldId id="712" r:id="rId20"/>
    <p:sldId id="713" r:id="rId21"/>
    <p:sldId id="762" r:id="rId22"/>
    <p:sldId id="709" r:id="rId23"/>
    <p:sldId id="722" r:id="rId24"/>
    <p:sldId id="51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937312-FF5C-CC86-7EE2-16DE6F050A79}" name="Joseph, Jeffrey (HESC)" initials="JJ" userId="S::Jeffrey.Joseph@hesc.ny.gov::577648f1-c2ed-4f30-8d8a-4e337902bb6f" providerId="AD"/>
  <p188:author id="{12F6BBE6-3725-029F-20A9-A57878BB34DE}" name="Simpson, Lisa (HESC)" initials="LS" userId="S::lisa.simpson@hesc.ny.gov::c653ec6e-43e4-4d0c-a287-7b6bd15636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999E"/>
    <a:srgbClr val="E5EDED"/>
    <a:srgbClr val="0B5D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44" autoAdjust="0"/>
    <p:restoredTop sz="94726" autoAdjust="0"/>
  </p:normalViewPr>
  <p:slideViewPr>
    <p:cSldViewPr snapToGrid="0">
      <p:cViewPr varScale="1">
        <p:scale>
          <a:sx n="82" d="100"/>
          <a:sy n="82" d="100"/>
        </p:scale>
        <p:origin x="654"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23B_D3F5817C.xml><?xml version="1.0" encoding="utf-8"?>
<p188:cmLst xmlns:a="http://schemas.openxmlformats.org/drawingml/2006/main" xmlns:r="http://schemas.openxmlformats.org/officeDocument/2006/relationships" xmlns:p188="http://schemas.microsoft.com/office/powerpoint/2018/8/main">
  <p188:cm id="{75B2BFBD-B897-417A-ACCD-8F428BA8FFCE}" authorId="{12F6BBE6-3725-029F-20A9-A57878BB34DE}" status="resolved" created="2025-01-26T17:48:37.325" complete="100000">
    <pc:sldMkLst xmlns:pc="http://schemas.microsoft.com/office/powerpoint/2013/main/command">
      <pc:docMk/>
      <pc:sldMk cId="3556082044" sldId="571"/>
    </pc:sldMkLst>
    <p188:txBody>
      <a:bodyPr/>
      <a:lstStyle/>
      <a:p>
        <a:r>
          <a:rPr lang="en-US"/>
          <a:t>Access was spelled incorrectly.  I made the change</a:t>
        </a:r>
      </a:p>
    </p188:txBody>
  </p188:cm>
</p188:cmLst>
</file>

<file path=ppt/comments/modernComment_248_AA4E8D8A.xml><?xml version="1.0" encoding="utf-8"?>
<p188:cmLst xmlns:a="http://schemas.openxmlformats.org/drawingml/2006/main" xmlns:r="http://schemas.openxmlformats.org/officeDocument/2006/relationships" xmlns:p188="http://schemas.microsoft.com/office/powerpoint/2018/8/main">
  <p188:cm id="{81931F00-DCB6-4A4E-BD8E-E7651357CC9F}" authorId="{12F6BBE6-3725-029F-20A9-A57878BB34DE}" created="2025-01-26T17:48:37.325">
    <pc:sldMkLst xmlns:pc="http://schemas.microsoft.com/office/powerpoint/2013/main/command">
      <pc:docMk/>
      <pc:sldMk cId="3556082044" sldId="571"/>
    </pc:sldMkLst>
    <p188:txBody>
      <a:bodyPr/>
      <a:lstStyle/>
      <a:p>
        <a:r>
          <a:rPr lang="en-US"/>
          <a:t>Access was spelled incorrectly.  I made the change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174ECF-6E97-49D4-A50D-EAFF625246F5}"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D331CF-DEEB-45CF-92E1-23467F69E967}" type="slidenum">
              <a:rPr lang="en-US" smtClean="0"/>
              <a:t>‹#›</a:t>
            </a:fld>
            <a:endParaRPr lang="en-US"/>
          </a:p>
        </p:txBody>
      </p:sp>
    </p:spTree>
    <p:extLst>
      <p:ext uri="{BB962C8B-B14F-4D97-AF65-F5344CB8AC3E}">
        <p14:creationId xmlns:p14="http://schemas.microsoft.com/office/powerpoint/2010/main" val="1563786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the picture to something graduation/college related</a:t>
            </a:r>
          </a:p>
          <a:p>
            <a:r>
              <a:rPr lang="en-US" dirty="0"/>
              <a:t>Add  FAFSA Ready logo</a:t>
            </a:r>
          </a:p>
          <a:p>
            <a:endParaRPr lang="en-US" dirty="0"/>
          </a:p>
          <a:p>
            <a:r>
              <a:rPr lang="en-US" dirty="0"/>
              <a:t>Update NYS logo</a:t>
            </a:r>
          </a:p>
        </p:txBody>
      </p:sp>
      <p:sp>
        <p:nvSpPr>
          <p:cNvPr id="4" name="Slide Number Placeholder 3"/>
          <p:cNvSpPr>
            <a:spLocks noGrp="1"/>
          </p:cNvSpPr>
          <p:nvPr>
            <p:ph type="sldNum" sz="quarter" idx="5"/>
          </p:nvPr>
        </p:nvSpPr>
        <p:spPr/>
        <p:txBody>
          <a:bodyPr/>
          <a:lstStyle/>
          <a:p>
            <a:fld id="{AAE71D1E-97CE-44E9-B036-C7DFDBFBE9D0}" type="slidenum">
              <a:rPr lang="en-US" smtClean="0"/>
              <a:t>1</a:t>
            </a:fld>
            <a:endParaRPr lang="en-US"/>
          </a:p>
        </p:txBody>
      </p:sp>
    </p:spTree>
    <p:extLst>
      <p:ext uri="{BB962C8B-B14F-4D97-AF65-F5344CB8AC3E}">
        <p14:creationId xmlns:p14="http://schemas.microsoft.com/office/powerpoint/2010/main" val="2068258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331CF-DEEB-45CF-92E1-23467F69E967}" type="slidenum">
              <a:rPr lang="en-US" smtClean="0"/>
              <a:t>13</a:t>
            </a:fld>
            <a:endParaRPr lang="en-US"/>
          </a:p>
        </p:txBody>
      </p:sp>
    </p:spTree>
    <p:extLst>
      <p:ext uri="{BB962C8B-B14F-4D97-AF65-F5344CB8AC3E}">
        <p14:creationId xmlns:p14="http://schemas.microsoft.com/office/powerpoint/2010/main" val="3137752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331CF-DEEB-45CF-92E1-23467F69E967}" type="slidenum">
              <a:rPr lang="en-US" smtClean="0"/>
              <a:t>14</a:t>
            </a:fld>
            <a:endParaRPr lang="en-US"/>
          </a:p>
        </p:txBody>
      </p:sp>
    </p:spTree>
    <p:extLst>
      <p:ext uri="{BB962C8B-B14F-4D97-AF65-F5344CB8AC3E}">
        <p14:creationId xmlns:p14="http://schemas.microsoft.com/office/powerpoint/2010/main" val="290376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331CF-DEEB-45CF-92E1-23467F69E967}" type="slidenum">
              <a:rPr lang="en-US" smtClean="0"/>
              <a:t>15</a:t>
            </a:fld>
            <a:endParaRPr lang="en-US"/>
          </a:p>
        </p:txBody>
      </p:sp>
    </p:spTree>
    <p:extLst>
      <p:ext uri="{BB962C8B-B14F-4D97-AF65-F5344CB8AC3E}">
        <p14:creationId xmlns:p14="http://schemas.microsoft.com/office/powerpoint/2010/main" val="1416708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701675" y="4473575"/>
            <a:ext cx="5607050" cy="3660775"/>
          </a:xfrm>
          <a:prstGeom prst="rect">
            <a:avLst/>
          </a:prstGeom>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3841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xfrm>
            <a:off x="701676" y="4416425"/>
            <a:ext cx="5607050" cy="4183063"/>
          </a:xfrm>
          <a:prstGeom prst="rect">
            <a:avLst/>
          </a:prstGeom>
          <a:noFill/>
          <a:ln/>
        </p:spPr>
        <p:txBody>
          <a:bodyPr lIns="91430" tIns="45716" rIns="91430" bIns="45716"/>
          <a:lstStyle/>
          <a:p>
            <a:endParaRPr lang="en-US" dirty="0">
              <a:latin typeface="Arial" pitchFamily="-101" charset="0"/>
              <a:ea typeface="ＭＳ Ｐゴシック" pitchFamily="-101" charset="-128"/>
              <a:cs typeface="ＭＳ Ｐゴシック" pitchFamily="-101" charset="-128"/>
            </a:endParaRPr>
          </a:p>
        </p:txBody>
      </p:sp>
      <p:sp>
        <p:nvSpPr>
          <p:cNvPr id="93188" name="Slide Number Placeholder 3"/>
          <p:cNvSpPr>
            <a:spLocks noGrp="1"/>
          </p:cNvSpPr>
          <p:nvPr>
            <p:ph type="sldNum" sz="quarter" idx="5"/>
          </p:nvPr>
        </p:nvSpPr>
        <p:spPr>
          <a:noFill/>
        </p:spPr>
        <p:txBody>
          <a:bodyPr/>
          <a:lstStyle/>
          <a:p>
            <a:pPr marL="0" marR="0" lvl="0" indent="0" algn="r" defTabSz="915893" rtl="0" eaLnBrk="1" fontAlgn="auto" latinLnBrk="0" hangingPunct="1">
              <a:lnSpc>
                <a:spcPct val="100000"/>
              </a:lnSpc>
              <a:spcBef>
                <a:spcPts val="0"/>
              </a:spcBef>
              <a:spcAft>
                <a:spcPts val="0"/>
              </a:spcAft>
              <a:buClrTx/>
              <a:buSzTx/>
              <a:buFontTx/>
              <a:buNone/>
              <a:tabLst/>
              <a:defRPr/>
            </a:pPr>
            <a:fld id="{7D3271BB-5223-6041-B507-F37180BAC24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5893"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5828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518" y="4415273"/>
            <a:ext cx="5607365" cy="4183141"/>
          </a:xfrm>
          <a:prstGeom prst="rect">
            <a:avLst/>
          </a:prstGeom>
        </p:spPr>
        <p:txBody>
          <a:bodyPr lIns="91595" tIns="45798" rIns="91595" bIns="45798"/>
          <a:lstStyle/>
          <a:p>
            <a:pPr defTabSz="915954">
              <a:defRPr/>
            </a:pPr>
            <a:r>
              <a:rPr lang="en-US" altLang="en-US" dirty="0"/>
              <a:t>Students who indicate they are a NYS resident in the FAFSA’s Student Demographics Information page, and….</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3108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406400" y="696913"/>
            <a:ext cx="6197600" cy="3486150"/>
          </a:xfrm>
          <a:ln/>
        </p:spPr>
      </p:sp>
      <p:sp>
        <p:nvSpPr>
          <p:cNvPr id="73731" name="Notes Placeholder 2"/>
          <p:cNvSpPr>
            <a:spLocks noGrp="1"/>
          </p:cNvSpPr>
          <p:nvPr>
            <p:ph type="body" idx="1"/>
          </p:nvPr>
        </p:nvSpPr>
        <p:spPr>
          <a:xfrm>
            <a:off x="701676" y="4416425"/>
            <a:ext cx="5607050" cy="4183063"/>
          </a:xfrm>
          <a:prstGeom prst="rect">
            <a:avLst/>
          </a:prstGeom>
          <a:noFill/>
          <a:ln/>
        </p:spPr>
        <p:txBody>
          <a:bodyPr lIns="91430" tIns="45716" rIns="91430" bIns="45716"/>
          <a:lstStyle/>
          <a:p>
            <a:endParaRPr lang="en-US" dirty="0">
              <a:solidFill>
                <a:srgbClr val="FF33CC"/>
              </a:solidFill>
              <a:latin typeface="Arial" pitchFamily="-101" charset="0"/>
              <a:ea typeface="ＭＳ Ｐゴシック" pitchFamily="-101" charset="-128"/>
              <a:cs typeface="ＭＳ Ｐゴシック" pitchFamily="-101" charset="-128"/>
            </a:endParaRPr>
          </a:p>
        </p:txBody>
      </p:sp>
      <p:sp>
        <p:nvSpPr>
          <p:cNvPr id="73732" name="Slide Number Placeholder 3"/>
          <p:cNvSpPr>
            <a:spLocks noGrp="1"/>
          </p:cNvSpPr>
          <p:nvPr>
            <p:ph type="sldNum" sz="quarter" idx="5"/>
          </p:nvPr>
        </p:nvSpPr>
        <p:spPr>
          <a:noFill/>
        </p:spPr>
        <p:txBody>
          <a:bodyPr/>
          <a:lstStyle/>
          <a:p>
            <a:pPr marL="0" marR="0" lvl="0" indent="0" algn="r" defTabSz="915893" rtl="0" eaLnBrk="1" fontAlgn="auto" latinLnBrk="0" hangingPunct="1">
              <a:lnSpc>
                <a:spcPct val="100000"/>
              </a:lnSpc>
              <a:spcBef>
                <a:spcPts val="0"/>
              </a:spcBef>
              <a:spcAft>
                <a:spcPts val="0"/>
              </a:spcAft>
              <a:buClrTx/>
              <a:buSzTx/>
              <a:buFontTx/>
              <a:buNone/>
              <a:tabLst/>
              <a:defRPr/>
            </a:pPr>
            <a:fld id="{A311B21E-F203-164D-890D-C16EA9B77C3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5893"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3092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331CF-DEEB-45CF-92E1-23467F69E967}" type="slidenum">
              <a:rPr lang="en-US" smtClean="0"/>
              <a:t>3</a:t>
            </a:fld>
            <a:endParaRPr lang="en-US"/>
          </a:p>
        </p:txBody>
      </p:sp>
    </p:spTree>
    <p:extLst>
      <p:ext uri="{BB962C8B-B14F-4D97-AF65-F5344CB8AC3E}">
        <p14:creationId xmlns:p14="http://schemas.microsoft.com/office/powerpoint/2010/main" val="4244713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331CF-DEEB-45CF-92E1-23467F69E967}" type="slidenum">
              <a:rPr lang="en-US" smtClean="0"/>
              <a:t>4</a:t>
            </a:fld>
            <a:endParaRPr lang="en-US"/>
          </a:p>
        </p:txBody>
      </p:sp>
    </p:spTree>
    <p:extLst>
      <p:ext uri="{BB962C8B-B14F-4D97-AF65-F5344CB8AC3E}">
        <p14:creationId xmlns:p14="http://schemas.microsoft.com/office/powerpoint/2010/main" val="2981254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331CF-DEEB-45CF-92E1-23467F69E967}" type="slidenum">
              <a:rPr lang="en-US" smtClean="0"/>
              <a:t>6</a:t>
            </a:fld>
            <a:endParaRPr lang="en-US"/>
          </a:p>
        </p:txBody>
      </p:sp>
    </p:spTree>
    <p:extLst>
      <p:ext uri="{BB962C8B-B14F-4D97-AF65-F5344CB8AC3E}">
        <p14:creationId xmlns:p14="http://schemas.microsoft.com/office/powerpoint/2010/main" val="832692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331CF-DEEB-45CF-92E1-23467F69E967}" type="slidenum">
              <a:rPr lang="en-US" smtClean="0"/>
              <a:t>7</a:t>
            </a:fld>
            <a:endParaRPr lang="en-US"/>
          </a:p>
        </p:txBody>
      </p:sp>
    </p:spTree>
    <p:extLst>
      <p:ext uri="{BB962C8B-B14F-4D97-AF65-F5344CB8AC3E}">
        <p14:creationId xmlns:p14="http://schemas.microsoft.com/office/powerpoint/2010/main" val="409518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331CF-DEEB-45CF-92E1-23467F69E967}" type="slidenum">
              <a:rPr lang="en-US" smtClean="0"/>
              <a:t>8</a:t>
            </a:fld>
            <a:endParaRPr lang="en-US"/>
          </a:p>
        </p:txBody>
      </p:sp>
    </p:spTree>
    <p:extLst>
      <p:ext uri="{BB962C8B-B14F-4D97-AF65-F5344CB8AC3E}">
        <p14:creationId xmlns:p14="http://schemas.microsoft.com/office/powerpoint/2010/main" val="712488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331CF-DEEB-45CF-92E1-23467F69E967}" type="slidenum">
              <a:rPr lang="en-US" smtClean="0"/>
              <a:t>9</a:t>
            </a:fld>
            <a:endParaRPr lang="en-US"/>
          </a:p>
        </p:txBody>
      </p:sp>
    </p:spTree>
    <p:extLst>
      <p:ext uri="{BB962C8B-B14F-4D97-AF65-F5344CB8AC3E}">
        <p14:creationId xmlns:p14="http://schemas.microsoft.com/office/powerpoint/2010/main" val="3335767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331CF-DEEB-45CF-92E1-23467F69E967}" type="slidenum">
              <a:rPr lang="en-US" smtClean="0"/>
              <a:t>11</a:t>
            </a:fld>
            <a:endParaRPr lang="en-US"/>
          </a:p>
        </p:txBody>
      </p:sp>
    </p:spTree>
    <p:extLst>
      <p:ext uri="{BB962C8B-B14F-4D97-AF65-F5344CB8AC3E}">
        <p14:creationId xmlns:p14="http://schemas.microsoft.com/office/powerpoint/2010/main" val="2686436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331CF-DEEB-45CF-92E1-23467F69E967}" type="slidenum">
              <a:rPr lang="en-US" smtClean="0"/>
              <a:t>12</a:t>
            </a:fld>
            <a:endParaRPr lang="en-US"/>
          </a:p>
        </p:txBody>
      </p:sp>
    </p:spTree>
    <p:extLst>
      <p:ext uri="{BB962C8B-B14F-4D97-AF65-F5344CB8AC3E}">
        <p14:creationId xmlns:p14="http://schemas.microsoft.com/office/powerpoint/2010/main" val="1057023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05FEA-BF49-29BA-19D1-09EE66DD33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D996EB-16A9-13E8-4F2C-A52BC6CF41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07F8EA-0066-269C-ACF9-7370DA15F455}"/>
              </a:ext>
            </a:extLst>
          </p:cNvPr>
          <p:cNvSpPr>
            <a:spLocks noGrp="1"/>
          </p:cNvSpPr>
          <p:nvPr>
            <p:ph type="dt" sz="half" idx="10"/>
          </p:nvPr>
        </p:nvSpPr>
        <p:spPr/>
        <p:txBody>
          <a:bodyPr/>
          <a:lstStyle/>
          <a:p>
            <a:fld id="{12B97559-BC99-43F1-AB4F-F27C8B66976D}" type="datetimeFigureOut">
              <a:rPr lang="en-US" smtClean="0"/>
              <a:t>1/29/2025</a:t>
            </a:fld>
            <a:endParaRPr lang="en-US"/>
          </a:p>
        </p:txBody>
      </p:sp>
      <p:sp>
        <p:nvSpPr>
          <p:cNvPr id="5" name="Footer Placeholder 4">
            <a:extLst>
              <a:ext uri="{FF2B5EF4-FFF2-40B4-BE49-F238E27FC236}">
                <a16:creationId xmlns:a16="http://schemas.microsoft.com/office/drawing/2014/main" id="{6276947F-7558-48F4-079C-B143CD262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3D9F89-E347-186E-89BC-3A0ADD83443B}"/>
              </a:ext>
            </a:extLst>
          </p:cNvPr>
          <p:cNvSpPr>
            <a:spLocks noGrp="1"/>
          </p:cNvSpPr>
          <p:nvPr>
            <p:ph type="sldNum" sz="quarter" idx="12"/>
          </p:nvPr>
        </p:nvSpPr>
        <p:spPr/>
        <p:txBody>
          <a:bodyPr/>
          <a:lstStyle/>
          <a:p>
            <a:fld id="{88475F43-287E-4587-9F13-D1048A64AF67}" type="slidenum">
              <a:rPr lang="en-US" smtClean="0"/>
              <a:t>‹#›</a:t>
            </a:fld>
            <a:endParaRPr lang="en-US"/>
          </a:p>
        </p:txBody>
      </p:sp>
    </p:spTree>
    <p:extLst>
      <p:ext uri="{BB962C8B-B14F-4D97-AF65-F5344CB8AC3E}">
        <p14:creationId xmlns:p14="http://schemas.microsoft.com/office/powerpoint/2010/main" val="1122260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082BC-ADE0-0AA2-2C45-384EEA5F92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48C78B-5747-1C94-FB00-E3DA393298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9872-DE02-B8EB-8CC1-E6A3138B40DF}"/>
              </a:ext>
            </a:extLst>
          </p:cNvPr>
          <p:cNvSpPr>
            <a:spLocks noGrp="1"/>
          </p:cNvSpPr>
          <p:nvPr>
            <p:ph type="dt" sz="half" idx="10"/>
          </p:nvPr>
        </p:nvSpPr>
        <p:spPr/>
        <p:txBody>
          <a:bodyPr/>
          <a:lstStyle/>
          <a:p>
            <a:fld id="{12B97559-BC99-43F1-AB4F-F27C8B66976D}" type="datetimeFigureOut">
              <a:rPr lang="en-US" smtClean="0"/>
              <a:t>1/29/2025</a:t>
            </a:fld>
            <a:endParaRPr lang="en-US"/>
          </a:p>
        </p:txBody>
      </p:sp>
      <p:sp>
        <p:nvSpPr>
          <p:cNvPr id="5" name="Footer Placeholder 4">
            <a:extLst>
              <a:ext uri="{FF2B5EF4-FFF2-40B4-BE49-F238E27FC236}">
                <a16:creationId xmlns:a16="http://schemas.microsoft.com/office/drawing/2014/main" id="{1A00607B-52D3-DADF-51EC-B74F979EDE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D7E1C-3305-4402-D889-4908988CB693}"/>
              </a:ext>
            </a:extLst>
          </p:cNvPr>
          <p:cNvSpPr>
            <a:spLocks noGrp="1"/>
          </p:cNvSpPr>
          <p:nvPr>
            <p:ph type="sldNum" sz="quarter" idx="12"/>
          </p:nvPr>
        </p:nvSpPr>
        <p:spPr/>
        <p:txBody>
          <a:bodyPr/>
          <a:lstStyle/>
          <a:p>
            <a:fld id="{88475F43-287E-4587-9F13-D1048A64AF67}" type="slidenum">
              <a:rPr lang="en-US" smtClean="0"/>
              <a:t>‹#›</a:t>
            </a:fld>
            <a:endParaRPr lang="en-US"/>
          </a:p>
        </p:txBody>
      </p:sp>
    </p:spTree>
    <p:extLst>
      <p:ext uri="{BB962C8B-B14F-4D97-AF65-F5344CB8AC3E}">
        <p14:creationId xmlns:p14="http://schemas.microsoft.com/office/powerpoint/2010/main" val="405647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1B64ED-3393-9913-4638-44362A30F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8E69C8-798C-B892-CBB0-DDC6EBA957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6DD39D-3E61-7FF2-A52A-BD8ED599E95C}"/>
              </a:ext>
            </a:extLst>
          </p:cNvPr>
          <p:cNvSpPr>
            <a:spLocks noGrp="1"/>
          </p:cNvSpPr>
          <p:nvPr>
            <p:ph type="dt" sz="half" idx="10"/>
          </p:nvPr>
        </p:nvSpPr>
        <p:spPr/>
        <p:txBody>
          <a:bodyPr/>
          <a:lstStyle/>
          <a:p>
            <a:fld id="{12B97559-BC99-43F1-AB4F-F27C8B66976D}" type="datetimeFigureOut">
              <a:rPr lang="en-US" smtClean="0"/>
              <a:t>1/29/2025</a:t>
            </a:fld>
            <a:endParaRPr lang="en-US"/>
          </a:p>
        </p:txBody>
      </p:sp>
      <p:sp>
        <p:nvSpPr>
          <p:cNvPr id="5" name="Footer Placeholder 4">
            <a:extLst>
              <a:ext uri="{FF2B5EF4-FFF2-40B4-BE49-F238E27FC236}">
                <a16:creationId xmlns:a16="http://schemas.microsoft.com/office/drawing/2014/main" id="{87A011AD-9538-F8AA-611F-9BA3158937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49EC2E-E011-CEC2-94A2-80E7ED1F1947}"/>
              </a:ext>
            </a:extLst>
          </p:cNvPr>
          <p:cNvSpPr>
            <a:spLocks noGrp="1"/>
          </p:cNvSpPr>
          <p:nvPr>
            <p:ph type="sldNum" sz="quarter" idx="12"/>
          </p:nvPr>
        </p:nvSpPr>
        <p:spPr/>
        <p:txBody>
          <a:bodyPr/>
          <a:lstStyle/>
          <a:p>
            <a:fld id="{88475F43-287E-4587-9F13-D1048A64AF67}" type="slidenum">
              <a:rPr lang="en-US" smtClean="0"/>
              <a:t>‹#›</a:t>
            </a:fld>
            <a:endParaRPr lang="en-US"/>
          </a:p>
        </p:txBody>
      </p:sp>
    </p:spTree>
    <p:extLst>
      <p:ext uri="{BB962C8B-B14F-4D97-AF65-F5344CB8AC3E}">
        <p14:creationId xmlns:p14="http://schemas.microsoft.com/office/powerpoint/2010/main" val="622408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with Footer &amp; Header">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0" y="2"/>
            <a:ext cx="12192000" cy="6857999"/>
          </a:xfrm>
          <a:prstGeom prst="rect">
            <a:avLst/>
          </a:prstGeom>
        </p:spPr>
        <p:txBody>
          <a:bodyPr anchor="ctr">
            <a:normAutofit/>
          </a:bodyPr>
          <a:lstStyle>
            <a:lvl1pPr marL="0" indent="0" algn="ctr">
              <a:buNone/>
              <a:defRPr sz="1467" b="0" i="0">
                <a:solidFill>
                  <a:schemeClr val="bg1">
                    <a:lumMod val="75000"/>
                  </a:schemeClr>
                </a:solidFill>
                <a:latin typeface="Montserrat Hairline"/>
                <a:cs typeface="Montserrat Hairline"/>
              </a:defRPr>
            </a:lvl1pPr>
          </a:lstStyle>
          <a:p>
            <a:r>
              <a:rPr lang="en-US" dirty="0"/>
              <a:t>Image placeholder</a:t>
            </a:r>
          </a:p>
        </p:txBody>
      </p:sp>
    </p:spTree>
    <p:extLst>
      <p:ext uri="{BB962C8B-B14F-4D97-AF65-F5344CB8AC3E}">
        <p14:creationId xmlns:p14="http://schemas.microsoft.com/office/powerpoint/2010/main" val="26077657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4A67029-74EE-702D-B557-34DCA4BD1360}"/>
              </a:ext>
            </a:extLst>
          </p:cNvPr>
          <p:cNvSpPr/>
          <p:nvPr userDrawn="1"/>
        </p:nvSpPr>
        <p:spPr>
          <a:xfrm>
            <a:off x="0" y="6383453"/>
            <a:ext cx="12192000" cy="474547"/>
          </a:xfrm>
          <a:prstGeom prst="rect">
            <a:avLst/>
          </a:prstGeom>
          <a:gradFill flip="none" rotWithShape="1">
            <a:gsLst>
              <a:gs pos="53000">
                <a:srgbClr val="65999E"/>
              </a:gs>
              <a:gs pos="0">
                <a:srgbClr val="077C87"/>
              </a:gs>
              <a:gs pos="100000">
                <a:srgbClr val="1D428A"/>
              </a:gs>
            </a:gsLst>
            <a:lin ang="18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Slide Number Placeholder 5">
            <a:extLst>
              <a:ext uri="{FF2B5EF4-FFF2-40B4-BE49-F238E27FC236}">
                <a16:creationId xmlns:a16="http://schemas.microsoft.com/office/drawing/2014/main" id="{A25B00BE-B698-B114-EA44-FAE3DE95695A}"/>
              </a:ext>
            </a:extLst>
          </p:cNvPr>
          <p:cNvSpPr txBox="1">
            <a:spLocks/>
          </p:cNvSpPr>
          <p:nvPr userDrawn="1"/>
        </p:nvSpPr>
        <p:spPr>
          <a:xfrm>
            <a:off x="197775" y="6524762"/>
            <a:ext cx="431791" cy="1919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800" b="0" i="0" smtClean="0">
                <a:solidFill>
                  <a:schemeClr val="bg1"/>
                </a:solidFill>
                <a:latin typeface="Montserrat" charset="0"/>
                <a:ea typeface="Montserrat" charset="0"/>
                <a:cs typeface="Montserrat" charset="0"/>
              </a:rPr>
              <a:pPr algn="ctr"/>
              <a:t>‹#›</a:t>
            </a:fld>
            <a:endParaRPr lang="en-US" sz="800" b="0" i="0" dirty="0">
              <a:solidFill>
                <a:schemeClr val="bg1"/>
              </a:solidFill>
              <a:latin typeface="Montserrat" charset="0"/>
              <a:ea typeface="Montserrat" charset="0"/>
              <a:cs typeface="Montserrat" charset="0"/>
            </a:endParaRPr>
          </a:p>
        </p:txBody>
      </p:sp>
      <p:sp>
        <p:nvSpPr>
          <p:cNvPr id="3" name="Title Placeholder 1">
            <a:extLst>
              <a:ext uri="{FF2B5EF4-FFF2-40B4-BE49-F238E27FC236}">
                <a16:creationId xmlns:a16="http://schemas.microsoft.com/office/drawing/2014/main" id="{B8554B3A-EEFE-424F-D941-6E351D9F97E0}"/>
              </a:ext>
            </a:extLst>
          </p:cNvPr>
          <p:cNvSpPr>
            <a:spLocks noGrp="1"/>
          </p:cNvSpPr>
          <p:nvPr>
            <p:ph type="title"/>
          </p:nvPr>
        </p:nvSpPr>
        <p:spPr>
          <a:xfrm>
            <a:off x="335361" y="544460"/>
            <a:ext cx="11521280" cy="400616"/>
          </a:xfrm>
          <a:prstGeom prst="rect">
            <a:avLst/>
          </a:prstGeom>
        </p:spPr>
        <p:txBody>
          <a:bodyPr vert="horz" lIns="91440" tIns="45720" rIns="91440" bIns="45720" rtlCol="0" anchor="ctr">
            <a:noAutofit/>
          </a:bodyPr>
          <a:lstStyle>
            <a:lvl1pPr algn="ctr">
              <a:defRPr lang="en-US" sz="3200" dirty="0"/>
            </a:lvl1pPr>
          </a:lstStyle>
          <a:p>
            <a:r>
              <a:rPr lang="en-US" sz="2667">
                <a:solidFill>
                  <a:schemeClr val="tx1"/>
                </a:solidFill>
                <a:latin typeface="Montserrat" panose="00000500000000000000" pitchFamily="2" charset="0"/>
              </a:rPr>
              <a:t>Click to edit Master title style</a:t>
            </a:r>
            <a:endParaRPr lang="en-US" sz="2667" dirty="0">
              <a:solidFill>
                <a:schemeClr val="tx1"/>
              </a:solidFill>
              <a:latin typeface="Montserrat" panose="00000500000000000000" pitchFamily="2" charset="0"/>
            </a:endParaRPr>
          </a:p>
        </p:txBody>
      </p:sp>
      <p:pic>
        <p:nvPicPr>
          <p:cNvPr id="4" name="Picture 3">
            <a:extLst>
              <a:ext uri="{FF2B5EF4-FFF2-40B4-BE49-F238E27FC236}">
                <a16:creationId xmlns:a16="http://schemas.microsoft.com/office/drawing/2014/main" id="{2B1CAD7E-FB70-7200-352D-8FE4809035F4}"/>
              </a:ext>
            </a:extLst>
          </p:cNvPr>
          <p:cNvPicPr>
            <a:picLocks noChangeAspect="1"/>
          </p:cNvPicPr>
          <p:nvPr userDrawn="1"/>
        </p:nvPicPr>
        <p:blipFill>
          <a:blip r:embed="rId2"/>
          <a:srcRect/>
          <a:stretch/>
        </p:blipFill>
        <p:spPr>
          <a:xfrm>
            <a:off x="10450604" y="6460717"/>
            <a:ext cx="1406795" cy="309696"/>
          </a:xfrm>
          <a:prstGeom prst="rect">
            <a:avLst/>
          </a:prstGeom>
        </p:spPr>
      </p:pic>
    </p:spTree>
    <p:extLst>
      <p:ext uri="{BB962C8B-B14F-4D97-AF65-F5344CB8AC3E}">
        <p14:creationId xmlns:p14="http://schemas.microsoft.com/office/powerpoint/2010/main" val="54001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7" grpId="3" animBg="1"/>
      <p:bldP spid="7" grpId="4"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478779-4FA9-6293-7443-1F27F3A862EF}"/>
              </a:ext>
            </a:extLst>
          </p:cNvPr>
          <p:cNvSpPr/>
          <p:nvPr userDrawn="1"/>
        </p:nvSpPr>
        <p:spPr>
          <a:xfrm>
            <a:off x="0" y="1"/>
            <a:ext cx="12192000" cy="6858003"/>
          </a:xfrm>
          <a:prstGeom prst="rect">
            <a:avLst/>
          </a:prstGeom>
          <a:gradFill flip="none" rotWithShape="1">
            <a:gsLst>
              <a:gs pos="0">
                <a:srgbClr val="077C87"/>
              </a:gs>
              <a:gs pos="100000">
                <a:srgbClr val="65999E"/>
              </a:gs>
            </a:gsLst>
            <a:lin ang="18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a:extLst>
              <a:ext uri="{FF2B5EF4-FFF2-40B4-BE49-F238E27FC236}">
                <a16:creationId xmlns:a16="http://schemas.microsoft.com/office/drawing/2014/main" id="{FC439850-F0D6-8A7E-6FDB-D6908730ED90}"/>
              </a:ext>
            </a:extLst>
          </p:cNvPr>
          <p:cNvPicPr>
            <a:picLocks noChangeAspect="1"/>
          </p:cNvPicPr>
          <p:nvPr userDrawn="1"/>
        </p:nvPicPr>
        <p:blipFill>
          <a:blip r:embed="rId2"/>
          <a:srcRect/>
          <a:stretch/>
        </p:blipFill>
        <p:spPr>
          <a:xfrm>
            <a:off x="4632913" y="5689600"/>
            <a:ext cx="2897291" cy="637819"/>
          </a:xfrm>
          <a:prstGeom prst="rect">
            <a:avLst/>
          </a:prstGeom>
        </p:spPr>
      </p:pic>
    </p:spTree>
    <p:extLst>
      <p:ext uri="{BB962C8B-B14F-4D97-AF65-F5344CB8AC3E}">
        <p14:creationId xmlns:p14="http://schemas.microsoft.com/office/powerpoint/2010/main" val="103659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7B16-BF35-A864-D78A-37DF23B52D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8E8BED-0AF5-20EA-FE82-2A32EB0872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C9C8D1-D79B-2BD4-3C6F-04A3804C45E4}"/>
              </a:ext>
            </a:extLst>
          </p:cNvPr>
          <p:cNvSpPr>
            <a:spLocks noGrp="1"/>
          </p:cNvSpPr>
          <p:nvPr>
            <p:ph type="dt" sz="half" idx="10"/>
          </p:nvPr>
        </p:nvSpPr>
        <p:spPr/>
        <p:txBody>
          <a:bodyPr/>
          <a:lstStyle/>
          <a:p>
            <a:fld id="{12B97559-BC99-43F1-AB4F-F27C8B66976D}" type="datetimeFigureOut">
              <a:rPr lang="en-US" smtClean="0"/>
              <a:t>1/29/2025</a:t>
            </a:fld>
            <a:endParaRPr lang="en-US"/>
          </a:p>
        </p:txBody>
      </p:sp>
      <p:sp>
        <p:nvSpPr>
          <p:cNvPr id="5" name="Footer Placeholder 4">
            <a:extLst>
              <a:ext uri="{FF2B5EF4-FFF2-40B4-BE49-F238E27FC236}">
                <a16:creationId xmlns:a16="http://schemas.microsoft.com/office/drawing/2014/main" id="{5A8E9FFA-47ED-FAFB-98FA-1596ED2404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85105-FFED-954F-F7C1-D3AF684DA1AB}"/>
              </a:ext>
            </a:extLst>
          </p:cNvPr>
          <p:cNvSpPr>
            <a:spLocks noGrp="1"/>
          </p:cNvSpPr>
          <p:nvPr>
            <p:ph type="sldNum" sz="quarter" idx="12"/>
          </p:nvPr>
        </p:nvSpPr>
        <p:spPr/>
        <p:txBody>
          <a:bodyPr/>
          <a:lstStyle/>
          <a:p>
            <a:fld id="{88475F43-287E-4587-9F13-D1048A64AF67}" type="slidenum">
              <a:rPr lang="en-US" smtClean="0"/>
              <a:t>‹#›</a:t>
            </a:fld>
            <a:endParaRPr lang="en-US"/>
          </a:p>
        </p:txBody>
      </p:sp>
    </p:spTree>
    <p:extLst>
      <p:ext uri="{BB962C8B-B14F-4D97-AF65-F5344CB8AC3E}">
        <p14:creationId xmlns:p14="http://schemas.microsoft.com/office/powerpoint/2010/main" val="766836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A3BA9-2EBD-C9E3-DC88-26A972C2F8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408482-FECF-05BC-57A5-BB0EB0F0C0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14EEBE-41E0-FC89-76B1-2F07D3EDC252}"/>
              </a:ext>
            </a:extLst>
          </p:cNvPr>
          <p:cNvSpPr>
            <a:spLocks noGrp="1"/>
          </p:cNvSpPr>
          <p:nvPr>
            <p:ph type="dt" sz="half" idx="10"/>
          </p:nvPr>
        </p:nvSpPr>
        <p:spPr/>
        <p:txBody>
          <a:bodyPr/>
          <a:lstStyle/>
          <a:p>
            <a:fld id="{12B97559-BC99-43F1-AB4F-F27C8B66976D}" type="datetimeFigureOut">
              <a:rPr lang="en-US" smtClean="0"/>
              <a:t>1/29/2025</a:t>
            </a:fld>
            <a:endParaRPr lang="en-US"/>
          </a:p>
        </p:txBody>
      </p:sp>
      <p:sp>
        <p:nvSpPr>
          <p:cNvPr id="5" name="Footer Placeholder 4">
            <a:extLst>
              <a:ext uri="{FF2B5EF4-FFF2-40B4-BE49-F238E27FC236}">
                <a16:creationId xmlns:a16="http://schemas.microsoft.com/office/drawing/2014/main" id="{1A18DDD6-6DB2-8D79-510B-11B429DB3B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3C3B13-0947-1FE8-2B15-71FDCB0E01FF}"/>
              </a:ext>
            </a:extLst>
          </p:cNvPr>
          <p:cNvSpPr>
            <a:spLocks noGrp="1"/>
          </p:cNvSpPr>
          <p:nvPr>
            <p:ph type="sldNum" sz="quarter" idx="12"/>
          </p:nvPr>
        </p:nvSpPr>
        <p:spPr/>
        <p:txBody>
          <a:bodyPr/>
          <a:lstStyle/>
          <a:p>
            <a:fld id="{88475F43-287E-4587-9F13-D1048A64AF67}" type="slidenum">
              <a:rPr lang="en-US" smtClean="0"/>
              <a:t>‹#›</a:t>
            </a:fld>
            <a:endParaRPr lang="en-US"/>
          </a:p>
        </p:txBody>
      </p:sp>
    </p:spTree>
    <p:extLst>
      <p:ext uri="{BB962C8B-B14F-4D97-AF65-F5344CB8AC3E}">
        <p14:creationId xmlns:p14="http://schemas.microsoft.com/office/powerpoint/2010/main" val="3678558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49946-8B34-1823-3FB7-8E35E51697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E274D9-8B4E-97DE-9BD2-D09B2F100C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C5ED03-4E1A-C21E-BA5A-6D54F2E9F0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4234CD-8005-995E-7FD8-2477292DFB38}"/>
              </a:ext>
            </a:extLst>
          </p:cNvPr>
          <p:cNvSpPr>
            <a:spLocks noGrp="1"/>
          </p:cNvSpPr>
          <p:nvPr>
            <p:ph type="dt" sz="half" idx="10"/>
          </p:nvPr>
        </p:nvSpPr>
        <p:spPr/>
        <p:txBody>
          <a:bodyPr/>
          <a:lstStyle/>
          <a:p>
            <a:fld id="{12B97559-BC99-43F1-AB4F-F27C8B66976D}" type="datetimeFigureOut">
              <a:rPr lang="en-US" smtClean="0"/>
              <a:t>1/29/2025</a:t>
            </a:fld>
            <a:endParaRPr lang="en-US"/>
          </a:p>
        </p:txBody>
      </p:sp>
      <p:sp>
        <p:nvSpPr>
          <p:cNvPr id="6" name="Footer Placeholder 5">
            <a:extLst>
              <a:ext uri="{FF2B5EF4-FFF2-40B4-BE49-F238E27FC236}">
                <a16:creationId xmlns:a16="http://schemas.microsoft.com/office/drawing/2014/main" id="{B363D6B5-2AF9-207C-0EBA-867D676167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AF8A83-1E24-9E9B-18B9-4D646495A53B}"/>
              </a:ext>
            </a:extLst>
          </p:cNvPr>
          <p:cNvSpPr>
            <a:spLocks noGrp="1"/>
          </p:cNvSpPr>
          <p:nvPr>
            <p:ph type="sldNum" sz="quarter" idx="12"/>
          </p:nvPr>
        </p:nvSpPr>
        <p:spPr/>
        <p:txBody>
          <a:bodyPr/>
          <a:lstStyle/>
          <a:p>
            <a:fld id="{88475F43-287E-4587-9F13-D1048A64AF67}" type="slidenum">
              <a:rPr lang="en-US" smtClean="0"/>
              <a:t>‹#›</a:t>
            </a:fld>
            <a:endParaRPr lang="en-US"/>
          </a:p>
        </p:txBody>
      </p:sp>
    </p:spTree>
    <p:extLst>
      <p:ext uri="{BB962C8B-B14F-4D97-AF65-F5344CB8AC3E}">
        <p14:creationId xmlns:p14="http://schemas.microsoft.com/office/powerpoint/2010/main" val="1931772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A3D3-76AE-1492-44C2-61263C8BDF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284985-13A2-9DCB-B0D4-3B92AB9579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69C9E-6B61-9EC2-0FED-50294D74B3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4E08F9-7359-EE21-0471-EAED244FD8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B3B7F4-81B3-0EF5-3E17-FEC3333532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DB76A-D06A-42CE-7896-C3289652EED2}"/>
              </a:ext>
            </a:extLst>
          </p:cNvPr>
          <p:cNvSpPr>
            <a:spLocks noGrp="1"/>
          </p:cNvSpPr>
          <p:nvPr>
            <p:ph type="dt" sz="half" idx="10"/>
          </p:nvPr>
        </p:nvSpPr>
        <p:spPr/>
        <p:txBody>
          <a:bodyPr/>
          <a:lstStyle/>
          <a:p>
            <a:fld id="{12B97559-BC99-43F1-AB4F-F27C8B66976D}" type="datetimeFigureOut">
              <a:rPr lang="en-US" smtClean="0"/>
              <a:t>1/29/2025</a:t>
            </a:fld>
            <a:endParaRPr lang="en-US"/>
          </a:p>
        </p:txBody>
      </p:sp>
      <p:sp>
        <p:nvSpPr>
          <p:cNvPr id="8" name="Footer Placeholder 7">
            <a:extLst>
              <a:ext uri="{FF2B5EF4-FFF2-40B4-BE49-F238E27FC236}">
                <a16:creationId xmlns:a16="http://schemas.microsoft.com/office/drawing/2014/main" id="{738C3148-92B9-B07C-FAFF-5D5286E889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1B2800-A57E-DF84-B4B6-200A5875D2D8}"/>
              </a:ext>
            </a:extLst>
          </p:cNvPr>
          <p:cNvSpPr>
            <a:spLocks noGrp="1"/>
          </p:cNvSpPr>
          <p:nvPr>
            <p:ph type="sldNum" sz="quarter" idx="12"/>
          </p:nvPr>
        </p:nvSpPr>
        <p:spPr/>
        <p:txBody>
          <a:bodyPr/>
          <a:lstStyle/>
          <a:p>
            <a:fld id="{88475F43-287E-4587-9F13-D1048A64AF67}" type="slidenum">
              <a:rPr lang="en-US" smtClean="0"/>
              <a:t>‹#›</a:t>
            </a:fld>
            <a:endParaRPr lang="en-US"/>
          </a:p>
        </p:txBody>
      </p:sp>
    </p:spTree>
    <p:extLst>
      <p:ext uri="{BB962C8B-B14F-4D97-AF65-F5344CB8AC3E}">
        <p14:creationId xmlns:p14="http://schemas.microsoft.com/office/powerpoint/2010/main" val="3296605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8591B-6CC4-EA4F-6E09-801151FF47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FA96C-247E-2C6E-D43D-23FA7A5F5242}"/>
              </a:ext>
            </a:extLst>
          </p:cNvPr>
          <p:cNvSpPr>
            <a:spLocks noGrp="1"/>
          </p:cNvSpPr>
          <p:nvPr>
            <p:ph type="dt" sz="half" idx="10"/>
          </p:nvPr>
        </p:nvSpPr>
        <p:spPr/>
        <p:txBody>
          <a:bodyPr/>
          <a:lstStyle/>
          <a:p>
            <a:fld id="{12B97559-BC99-43F1-AB4F-F27C8B66976D}" type="datetimeFigureOut">
              <a:rPr lang="en-US" smtClean="0"/>
              <a:t>1/29/2025</a:t>
            </a:fld>
            <a:endParaRPr lang="en-US"/>
          </a:p>
        </p:txBody>
      </p:sp>
      <p:sp>
        <p:nvSpPr>
          <p:cNvPr id="4" name="Footer Placeholder 3">
            <a:extLst>
              <a:ext uri="{FF2B5EF4-FFF2-40B4-BE49-F238E27FC236}">
                <a16:creationId xmlns:a16="http://schemas.microsoft.com/office/drawing/2014/main" id="{4D6F9B22-488D-FF3C-A0EA-927D5751B2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0E66F9-8728-0C8F-0CF5-B15A7187511A}"/>
              </a:ext>
            </a:extLst>
          </p:cNvPr>
          <p:cNvSpPr>
            <a:spLocks noGrp="1"/>
          </p:cNvSpPr>
          <p:nvPr>
            <p:ph type="sldNum" sz="quarter" idx="12"/>
          </p:nvPr>
        </p:nvSpPr>
        <p:spPr/>
        <p:txBody>
          <a:bodyPr/>
          <a:lstStyle/>
          <a:p>
            <a:fld id="{88475F43-287E-4587-9F13-D1048A64AF67}" type="slidenum">
              <a:rPr lang="en-US" smtClean="0"/>
              <a:t>‹#›</a:t>
            </a:fld>
            <a:endParaRPr lang="en-US"/>
          </a:p>
        </p:txBody>
      </p:sp>
    </p:spTree>
    <p:extLst>
      <p:ext uri="{BB962C8B-B14F-4D97-AF65-F5344CB8AC3E}">
        <p14:creationId xmlns:p14="http://schemas.microsoft.com/office/powerpoint/2010/main" val="1821966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8CA1DC-1E3F-9E07-133B-CF9D59D20AF7}"/>
              </a:ext>
            </a:extLst>
          </p:cNvPr>
          <p:cNvSpPr>
            <a:spLocks noGrp="1"/>
          </p:cNvSpPr>
          <p:nvPr>
            <p:ph type="dt" sz="half" idx="10"/>
          </p:nvPr>
        </p:nvSpPr>
        <p:spPr/>
        <p:txBody>
          <a:bodyPr/>
          <a:lstStyle/>
          <a:p>
            <a:fld id="{12B97559-BC99-43F1-AB4F-F27C8B66976D}" type="datetimeFigureOut">
              <a:rPr lang="en-US" smtClean="0"/>
              <a:t>1/29/2025</a:t>
            </a:fld>
            <a:endParaRPr lang="en-US"/>
          </a:p>
        </p:txBody>
      </p:sp>
      <p:sp>
        <p:nvSpPr>
          <p:cNvPr id="3" name="Footer Placeholder 2">
            <a:extLst>
              <a:ext uri="{FF2B5EF4-FFF2-40B4-BE49-F238E27FC236}">
                <a16:creationId xmlns:a16="http://schemas.microsoft.com/office/drawing/2014/main" id="{7A502067-39B3-7AF1-A4E5-9E24F58C1B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B86091-A6FD-E4C4-F4F2-75C45278F694}"/>
              </a:ext>
            </a:extLst>
          </p:cNvPr>
          <p:cNvSpPr>
            <a:spLocks noGrp="1"/>
          </p:cNvSpPr>
          <p:nvPr>
            <p:ph type="sldNum" sz="quarter" idx="12"/>
          </p:nvPr>
        </p:nvSpPr>
        <p:spPr/>
        <p:txBody>
          <a:bodyPr/>
          <a:lstStyle/>
          <a:p>
            <a:fld id="{88475F43-287E-4587-9F13-D1048A64AF67}" type="slidenum">
              <a:rPr lang="en-US" smtClean="0"/>
              <a:t>‹#›</a:t>
            </a:fld>
            <a:endParaRPr lang="en-US"/>
          </a:p>
        </p:txBody>
      </p:sp>
    </p:spTree>
    <p:extLst>
      <p:ext uri="{BB962C8B-B14F-4D97-AF65-F5344CB8AC3E}">
        <p14:creationId xmlns:p14="http://schemas.microsoft.com/office/powerpoint/2010/main" val="220950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563A1-14A8-BBA7-AA7A-7ACF3DC783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A6D2F2-6587-AA04-8B89-270387989F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8AA755-206F-7432-1942-554EED1939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10A66B-C65D-F187-375A-1A90BDE8829A}"/>
              </a:ext>
            </a:extLst>
          </p:cNvPr>
          <p:cNvSpPr>
            <a:spLocks noGrp="1"/>
          </p:cNvSpPr>
          <p:nvPr>
            <p:ph type="dt" sz="half" idx="10"/>
          </p:nvPr>
        </p:nvSpPr>
        <p:spPr/>
        <p:txBody>
          <a:bodyPr/>
          <a:lstStyle/>
          <a:p>
            <a:fld id="{12B97559-BC99-43F1-AB4F-F27C8B66976D}" type="datetimeFigureOut">
              <a:rPr lang="en-US" smtClean="0"/>
              <a:t>1/29/2025</a:t>
            </a:fld>
            <a:endParaRPr lang="en-US"/>
          </a:p>
        </p:txBody>
      </p:sp>
      <p:sp>
        <p:nvSpPr>
          <p:cNvPr id="6" name="Footer Placeholder 5">
            <a:extLst>
              <a:ext uri="{FF2B5EF4-FFF2-40B4-BE49-F238E27FC236}">
                <a16:creationId xmlns:a16="http://schemas.microsoft.com/office/drawing/2014/main" id="{80539D14-86E4-0678-4549-3C2F0563C2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564BCC-983A-2EB2-6FF6-00DD34E5A94D}"/>
              </a:ext>
            </a:extLst>
          </p:cNvPr>
          <p:cNvSpPr>
            <a:spLocks noGrp="1"/>
          </p:cNvSpPr>
          <p:nvPr>
            <p:ph type="sldNum" sz="quarter" idx="12"/>
          </p:nvPr>
        </p:nvSpPr>
        <p:spPr/>
        <p:txBody>
          <a:bodyPr/>
          <a:lstStyle/>
          <a:p>
            <a:fld id="{88475F43-287E-4587-9F13-D1048A64AF67}" type="slidenum">
              <a:rPr lang="en-US" smtClean="0"/>
              <a:t>‹#›</a:t>
            </a:fld>
            <a:endParaRPr lang="en-US"/>
          </a:p>
        </p:txBody>
      </p:sp>
    </p:spTree>
    <p:extLst>
      <p:ext uri="{BB962C8B-B14F-4D97-AF65-F5344CB8AC3E}">
        <p14:creationId xmlns:p14="http://schemas.microsoft.com/office/powerpoint/2010/main" val="3790544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8B8C0-272B-04BA-522B-8A40A98FD1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53FFDC-4D4C-A497-BDCD-DD2093B113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5BA276-C1E1-7171-4B00-1CEA3D250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7CC0F-EF4D-252D-B4E9-C2E25842ACEC}"/>
              </a:ext>
            </a:extLst>
          </p:cNvPr>
          <p:cNvSpPr>
            <a:spLocks noGrp="1"/>
          </p:cNvSpPr>
          <p:nvPr>
            <p:ph type="dt" sz="half" idx="10"/>
          </p:nvPr>
        </p:nvSpPr>
        <p:spPr/>
        <p:txBody>
          <a:bodyPr/>
          <a:lstStyle/>
          <a:p>
            <a:fld id="{12B97559-BC99-43F1-AB4F-F27C8B66976D}" type="datetimeFigureOut">
              <a:rPr lang="en-US" smtClean="0"/>
              <a:t>1/29/2025</a:t>
            </a:fld>
            <a:endParaRPr lang="en-US"/>
          </a:p>
        </p:txBody>
      </p:sp>
      <p:sp>
        <p:nvSpPr>
          <p:cNvPr id="6" name="Footer Placeholder 5">
            <a:extLst>
              <a:ext uri="{FF2B5EF4-FFF2-40B4-BE49-F238E27FC236}">
                <a16:creationId xmlns:a16="http://schemas.microsoft.com/office/drawing/2014/main" id="{481D033E-2133-D81D-B727-6DAB87759D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386E12-C884-86B3-DEC2-3C4A194777E8}"/>
              </a:ext>
            </a:extLst>
          </p:cNvPr>
          <p:cNvSpPr>
            <a:spLocks noGrp="1"/>
          </p:cNvSpPr>
          <p:nvPr>
            <p:ph type="sldNum" sz="quarter" idx="12"/>
          </p:nvPr>
        </p:nvSpPr>
        <p:spPr/>
        <p:txBody>
          <a:bodyPr/>
          <a:lstStyle/>
          <a:p>
            <a:fld id="{88475F43-287E-4587-9F13-D1048A64AF67}" type="slidenum">
              <a:rPr lang="en-US" smtClean="0"/>
              <a:t>‹#›</a:t>
            </a:fld>
            <a:endParaRPr lang="en-US"/>
          </a:p>
        </p:txBody>
      </p:sp>
    </p:spTree>
    <p:extLst>
      <p:ext uri="{BB962C8B-B14F-4D97-AF65-F5344CB8AC3E}">
        <p14:creationId xmlns:p14="http://schemas.microsoft.com/office/powerpoint/2010/main" val="2881826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D17ABA-47AD-B77B-24E9-4729CFCB66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FDEA54-2AE3-D55D-5961-3B9BBC2EB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B09B6-3667-8D56-24F7-9AC30E21AB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97559-BC99-43F1-AB4F-F27C8B66976D}" type="datetimeFigureOut">
              <a:rPr lang="en-US" smtClean="0"/>
              <a:t>1/29/2025</a:t>
            </a:fld>
            <a:endParaRPr lang="en-US"/>
          </a:p>
        </p:txBody>
      </p:sp>
      <p:sp>
        <p:nvSpPr>
          <p:cNvPr id="5" name="Footer Placeholder 4">
            <a:extLst>
              <a:ext uri="{FF2B5EF4-FFF2-40B4-BE49-F238E27FC236}">
                <a16:creationId xmlns:a16="http://schemas.microsoft.com/office/drawing/2014/main" id="{011ED3B5-0B20-D93E-2F45-3C152E1C8C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71D73A-2E33-E77A-5DAF-A02255FDB9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75F43-287E-4587-9F13-D1048A64AF67}" type="slidenum">
              <a:rPr lang="en-US" smtClean="0"/>
              <a:t>‹#›</a:t>
            </a:fld>
            <a:endParaRPr lang="en-US"/>
          </a:p>
        </p:txBody>
      </p:sp>
    </p:spTree>
    <p:extLst>
      <p:ext uri="{BB962C8B-B14F-4D97-AF65-F5344CB8AC3E}">
        <p14:creationId xmlns:p14="http://schemas.microsoft.com/office/powerpoint/2010/main" val="2925482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hyperlink" Target="https://www.hesc.ny.gov/applying-aid/fafsa-guidance/counselor-fafsa-toolkit/fafsa-ready-training-program/" TargetMode="Externa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s://hesc.ny.gov/get-help/find-event/event-calendar/?idfive_calendar_taxonomy_1=91"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hyperlink" Target="https://hesc.ny.gov/get-help/find-event/event-calendar/?idfive_calendar_taxonomy_1=91"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hesc.ny.gov/find-aid/nys-grants-scholarships/tuition-assistance-program-tap/"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 Id="rId4" Type="http://schemas.microsoft.com/office/2018/10/relationships/comments" Target="../comments/modernComment_248_AA4E8D8A.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https://www.hesc.ny.gov/applying-aid/nys-dream-ac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hyperlink" Target="https://www.hesc.ny.gov/school-counselors/"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https://www.hesc.ny.gov/guidance-mixed-status-families/"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 Id="rId4" Type="http://schemas.microsoft.com/office/2018/10/relationships/comments" Target="../comments/modernComment_23B_D3F5817C.xml"/></Relationships>
</file>

<file path=ppt/slides/_rels/slide6.xml.rels><?xml version="1.0" encoding="UTF-8" standalone="yes"?>
<Relationships xmlns="http://schemas.openxmlformats.org/package/2006/relationships"><Relationship Id="rId3" Type="http://schemas.openxmlformats.org/officeDocument/2006/relationships/hyperlink" Target="https://www.hesc.ny.gov/school-counselors/fafsa-completion-initiative/"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sky, outdoor, person&#10;&#10;Description automatically generated">
            <a:extLst>
              <a:ext uri="{FF2B5EF4-FFF2-40B4-BE49-F238E27FC236}">
                <a16:creationId xmlns:a16="http://schemas.microsoft.com/office/drawing/2014/main" id="{B1C8F62C-716B-FB48-1267-FC60FA6C1428}"/>
              </a:ext>
            </a:extLst>
          </p:cNvPr>
          <p:cNvPicPr>
            <a:picLocks noChangeAspect="1"/>
          </p:cNvPicPr>
          <p:nvPr/>
        </p:nvPicPr>
        <p:blipFill>
          <a:blip r:embed="rId3">
            <a:extLst>
              <a:ext uri="{28A0092B-C50C-407E-A947-70E740481C1C}">
                <a14:useLocalDpi xmlns:a14="http://schemas.microsoft.com/office/drawing/2010/main" val="0"/>
              </a:ext>
            </a:extLst>
          </a:blip>
          <a:srcRect t="24122" b="26366"/>
          <a:stretch/>
        </p:blipFill>
        <p:spPr>
          <a:xfrm>
            <a:off x="0" y="-1"/>
            <a:ext cx="12192000" cy="4020199"/>
          </a:xfrm>
          <a:prstGeom prst="rect">
            <a:avLst/>
          </a:prstGeom>
        </p:spPr>
      </p:pic>
      <p:sp>
        <p:nvSpPr>
          <p:cNvPr id="7" name="Rectangle 6">
            <a:extLst>
              <a:ext uri="{FF2B5EF4-FFF2-40B4-BE49-F238E27FC236}">
                <a16:creationId xmlns:a16="http://schemas.microsoft.com/office/drawing/2014/main" id="{6128C8C3-4A61-4972-A4F2-F5CE6C549A3D}"/>
              </a:ext>
            </a:extLst>
          </p:cNvPr>
          <p:cNvSpPr/>
          <p:nvPr/>
        </p:nvSpPr>
        <p:spPr>
          <a:xfrm>
            <a:off x="0" y="4012789"/>
            <a:ext cx="12192000" cy="2845211"/>
          </a:xfrm>
          <a:prstGeom prst="rect">
            <a:avLst/>
          </a:prstGeom>
          <a:gradFill flip="none" rotWithShape="1">
            <a:gsLst>
              <a:gs pos="0">
                <a:srgbClr val="077C87"/>
              </a:gs>
              <a:gs pos="100000">
                <a:srgbClr val="65999E"/>
              </a:gs>
            </a:gsLst>
            <a:lin ang="18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 </a:t>
            </a:r>
          </a:p>
        </p:txBody>
      </p:sp>
      <p:sp>
        <p:nvSpPr>
          <p:cNvPr id="10" name="TextBox 9">
            <a:extLst>
              <a:ext uri="{FF2B5EF4-FFF2-40B4-BE49-F238E27FC236}">
                <a16:creationId xmlns:a16="http://schemas.microsoft.com/office/drawing/2014/main" id="{FB9F8727-871D-46AF-9129-29855FCCFF02}"/>
              </a:ext>
            </a:extLst>
          </p:cNvPr>
          <p:cNvSpPr txBox="1"/>
          <p:nvPr/>
        </p:nvSpPr>
        <p:spPr>
          <a:xfrm>
            <a:off x="585829" y="4275252"/>
            <a:ext cx="10986788" cy="1405641"/>
          </a:xfrm>
          <a:prstGeom prst="rect">
            <a:avLst/>
          </a:prstGeom>
          <a:noFill/>
        </p:spPr>
        <p:txBody>
          <a:bodyPr wrap="square" lIns="91440" tIns="45720" rIns="91440" bIns="45720" rtlCol="0">
            <a:spAutoFit/>
          </a:bodyPr>
          <a:lstStyle/>
          <a:p>
            <a:r>
              <a:rPr lang="en-US" sz="4267" b="1" dirty="0">
                <a:solidFill>
                  <a:schemeClr val="bg1"/>
                </a:solidFill>
                <a:latin typeface="Proxima Nova" panose="02000506030000020004" pitchFamily="2" charset="0"/>
              </a:rPr>
              <a:t>Higher Education Services Corporation</a:t>
            </a:r>
          </a:p>
          <a:p>
            <a:r>
              <a:rPr lang="en-US" sz="4267" b="1" dirty="0">
                <a:solidFill>
                  <a:schemeClr val="bg1"/>
                </a:solidFill>
                <a:latin typeface="Proxima Nova" panose="02000506030000020004" pitchFamily="2" charset="0"/>
              </a:rPr>
              <a:t>Financial Aid Update</a:t>
            </a:r>
            <a:endParaRPr lang="en-US" sz="3200" b="1" dirty="0">
              <a:solidFill>
                <a:schemeClr val="bg1"/>
              </a:solidFill>
              <a:latin typeface="Proxima Nova" panose="02000506030000020004" pitchFamily="2" charset="0"/>
            </a:endParaRPr>
          </a:p>
        </p:txBody>
      </p:sp>
      <p:pic>
        <p:nvPicPr>
          <p:cNvPr id="4" name="Picture 3" descr="Text&#10;&#10;Description automatically generated">
            <a:extLst>
              <a:ext uri="{FF2B5EF4-FFF2-40B4-BE49-F238E27FC236}">
                <a16:creationId xmlns:a16="http://schemas.microsoft.com/office/drawing/2014/main" id="{E904ECA3-1033-E215-4EB1-EC3F242076D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96422" y="5935946"/>
            <a:ext cx="3030686" cy="667001"/>
          </a:xfrm>
          <a:prstGeom prst="rect">
            <a:avLst/>
          </a:prstGeom>
        </p:spPr>
      </p:pic>
    </p:spTree>
    <p:extLst>
      <p:ext uri="{BB962C8B-B14F-4D97-AF65-F5344CB8AC3E}">
        <p14:creationId xmlns:p14="http://schemas.microsoft.com/office/powerpoint/2010/main" val="303728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descr="A picture containing text, shelf, library, indoor&#10;&#10;Description automatically generated">
            <a:extLst>
              <a:ext uri="{FF2B5EF4-FFF2-40B4-BE49-F238E27FC236}">
                <a16:creationId xmlns:a16="http://schemas.microsoft.com/office/drawing/2014/main" id="{32BB71EC-CC53-7334-FD0B-D9401D7A1E2C}"/>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a:fillRect/>
          </a:stretch>
        </p:blipFill>
        <p:spPr>
          <a:xfrm>
            <a:off x="0" y="0"/>
            <a:ext cx="12206817" cy="6858000"/>
          </a:xfrm>
          <a:prstGeom prst="rect">
            <a:avLst/>
          </a:prstGeom>
        </p:spPr>
      </p:pic>
      <p:sp>
        <p:nvSpPr>
          <p:cNvPr id="6" name="Rectangle 5">
            <a:extLst>
              <a:ext uri="{FF2B5EF4-FFF2-40B4-BE49-F238E27FC236}">
                <a16:creationId xmlns:a16="http://schemas.microsoft.com/office/drawing/2014/main" id="{DAF9EC46-E8D2-0A1B-BAFA-0CFCAD489E47}"/>
              </a:ext>
            </a:extLst>
          </p:cNvPr>
          <p:cNvSpPr/>
          <p:nvPr/>
        </p:nvSpPr>
        <p:spPr>
          <a:xfrm>
            <a:off x="-14817" y="1974770"/>
            <a:ext cx="12206817" cy="2908460"/>
          </a:xfrm>
          <a:prstGeom prst="rect">
            <a:avLst/>
          </a:prstGeom>
          <a:gradFill flip="none" rotWithShape="1">
            <a:gsLst>
              <a:gs pos="0">
                <a:srgbClr val="65999E">
                  <a:alpha val="78824"/>
                </a:srgbClr>
              </a:gs>
              <a:gs pos="100000">
                <a:srgbClr val="0B5D66">
                  <a:alpha val="77647"/>
                </a:srgbClr>
              </a:gs>
            </a:gsLst>
            <a:lin ang="4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sz="2400" dirty="0">
              <a:solidFill>
                <a:prstClr val="white"/>
              </a:solidFill>
              <a:latin typeface="Calibri"/>
            </a:endParaRPr>
          </a:p>
        </p:txBody>
      </p:sp>
      <p:sp>
        <p:nvSpPr>
          <p:cNvPr id="13" name="TextBox 12"/>
          <p:cNvSpPr txBox="1"/>
          <p:nvPr/>
        </p:nvSpPr>
        <p:spPr>
          <a:xfrm>
            <a:off x="1608427" y="2967335"/>
            <a:ext cx="8960327" cy="923330"/>
          </a:xfrm>
          <a:prstGeom prst="rect">
            <a:avLst/>
          </a:prstGeom>
          <a:noFill/>
        </p:spPr>
        <p:txBody>
          <a:bodyPr wrap="square" lIns="91440" tIns="45720" rIns="91440" bIns="45720" rtlCol="0">
            <a:spAutoFit/>
          </a:bodyPr>
          <a:lstStyle/>
          <a:p>
            <a:pPr algn="ctr" defTabSz="609585">
              <a:defRPr/>
            </a:pPr>
            <a:r>
              <a:rPr lang="en-US" sz="5400" b="1" dirty="0">
                <a:solidFill>
                  <a:prstClr val="white"/>
                </a:solidFill>
                <a:latin typeface="Montserrat" pitchFamily="2" charset="77"/>
              </a:rPr>
              <a:t>FAFSA Ready Training</a:t>
            </a:r>
          </a:p>
        </p:txBody>
      </p:sp>
    </p:spTree>
    <p:extLst>
      <p:ext uri="{BB962C8B-B14F-4D97-AF65-F5344CB8AC3E}">
        <p14:creationId xmlns:p14="http://schemas.microsoft.com/office/powerpoint/2010/main" val="306622579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C0FF051-0ECB-B81B-FD2B-F6F4F1E00938}"/>
              </a:ext>
            </a:extLst>
          </p:cNvPr>
          <p:cNvSpPr txBox="1"/>
          <p:nvPr/>
        </p:nvSpPr>
        <p:spPr>
          <a:xfrm>
            <a:off x="780288" y="1775408"/>
            <a:ext cx="4560028" cy="1754326"/>
          </a:xfrm>
          <a:prstGeom prst="rect">
            <a:avLst/>
          </a:prstGeom>
          <a:noFill/>
        </p:spPr>
        <p:txBody>
          <a:bodyPr wrap="square">
            <a:spAutoFit/>
          </a:bodyPr>
          <a:lstStyle/>
          <a:p>
            <a:pPr marL="285750" indent="-285750">
              <a:buFont typeface="Arial" panose="020B0604020202020204" pitchFamily="34" charset="0"/>
              <a:buChar char="•"/>
            </a:pPr>
            <a:r>
              <a:rPr lang="en-US" dirty="0">
                <a:latin typeface="Proxima Nova" panose="02000506030000020004"/>
              </a:rPr>
              <a:t>Brand new program </a:t>
            </a:r>
          </a:p>
          <a:p>
            <a:pPr marL="285750" indent="-285750">
              <a:buFont typeface="Arial" panose="020B0604020202020204" pitchFamily="34" charset="0"/>
              <a:buChar char="•"/>
            </a:pPr>
            <a:r>
              <a:rPr lang="en-US" dirty="0">
                <a:latin typeface="Proxima Nova" panose="02000506030000020004"/>
              </a:rPr>
              <a:t>Training and resources for counselors, community partners, and financial aid professionals. </a:t>
            </a:r>
          </a:p>
          <a:p>
            <a:pPr marL="285750" indent="-285750">
              <a:buFont typeface="Arial" panose="020B0604020202020204" pitchFamily="34" charset="0"/>
              <a:buChar char="•"/>
            </a:pPr>
            <a:r>
              <a:rPr lang="en-US" dirty="0">
                <a:latin typeface="Proxima Nova" panose="02000506030000020004"/>
              </a:rPr>
              <a:t>Counselors can participate anytime, anywhere.</a:t>
            </a:r>
          </a:p>
        </p:txBody>
      </p:sp>
      <p:pic>
        <p:nvPicPr>
          <p:cNvPr id="5" name="Picture 4">
            <a:extLst>
              <a:ext uri="{FF2B5EF4-FFF2-40B4-BE49-F238E27FC236}">
                <a16:creationId xmlns:a16="http://schemas.microsoft.com/office/drawing/2014/main" id="{F532F702-2A7B-747F-DA31-4E0E514EC2A2}"/>
              </a:ext>
            </a:extLst>
          </p:cNvPr>
          <p:cNvPicPr>
            <a:picLocks noChangeAspect="1"/>
          </p:cNvPicPr>
          <p:nvPr/>
        </p:nvPicPr>
        <p:blipFill>
          <a:blip r:embed="rId3"/>
          <a:stretch>
            <a:fillRect/>
          </a:stretch>
        </p:blipFill>
        <p:spPr>
          <a:xfrm>
            <a:off x="5789350" y="535243"/>
            <a:ext cx="5563481" cy="3485255"/>
          </a:xfrm>
          <a:prstGeom prst="rect">
            <a:avLst/>
          </a:prstGeom>
          <a:ln>
            <a:noFill/>
          </a:ln>
          <a:effectLst>
            <a:outerShdw blurRad="237529" dist="139700" dir="2700000" algn="tl" rotWithShape="0">
              <a:srgbClr val="333333">
                <a:alpha val="26153"/>
              </a:srgbClr>
            </a:outerShdw>
          </a:effectLst>
        </p:spPr>
      </p:pic>
      <p:pic>
        <p:nvPicPr>
          <p:cNvPr id="7" name="Picture 6">
            <a:extLst>
              <a:ext uri="{FF2B5EF4-FFF2-40B4-BE49-F238E27FC236}">
                <a16:creationId xmlns:a16="http://schemas.microsoft.com/office/drawing/2014/main" id="{47F08FEF-E6BA-53AD-6C90-EAA8DE412FFF}"/>
              </a:ext>
            </a:extLst>
          </p:cNvPr>
          <p:cNvPicPr>
            <a:picLocks noChangeAspect="1"/>
          </p:cNvPicPr>
          <p:nvPr/>
        </p:nvPicPr>
        <p:blipFill>
          <a:blip r:embed="rId4"/>
          <a:stretch>
            <a:fillRect/>
          </a:stretch>
        </p:blipFill>
        <p:spPr>
          <a:xfrm>
            <a:off x="5340316" y="3188542"/>
            <a:ext cx="5218271" cy="2724784"/>
          </a:xfrm>
          <a:prstGeom prst="rect">
            <a:avLst/>
          </a:prstGeom>
          <a:ln>
            <a:noFill/>
          </a:ln>
          <a:effectLst>
            <a:outerShdw blurRad="237529" dist="139700" dir="2700000" algn="tl" rotWithShape="0">
              <a:srgbClr val="333333">
                <a:alpha val="26153"/>
              </a:srgbClr>
            </a:outerShdw>
          </a:effectLst>
        </p:spPr>
      </p:pic>
      <p:sp>
        <p:nvSpPr>
          <p:cNvPr id="10" name="TextBox 9">
            <a:extLst>
              <a:ext uri="{FF2B5EF4-FFF2-40B4-BE49-F238E27FC236}">
                <a16:creationId xmlns:a16="http://schemas.microsoft.com/office/drawing/2014/main" id="{1A1E1672-8B58-D80F-880D-2502BAE21EBB}"/>
              </a:ext>
            </a:extLst>
          </p:cNvPr>
          <p:cNvSpPr txBox="1"/>
          <p:nvPr/>
        </p:nvSpPr>
        <p:spPr>
          <a:xfrm>
            <a:off x="780287" y="3719404"/>
            <a:ext cx="4450846" cy="369332"/>
          </a:xfrm>
          <a:prstGeom prst="rect">
            <a:avLst/>
          </a:prstGeom>
          <a:noFill/>
        </p:spPr>
        <p:txBody>
          <a:bodyPr wrap="square">
            <a:spAutoFit/>
          </a:bodyPr>
          <a:lstStyle/>
          <a:p>
            <a:r>
              <a:rPr lang="en-US" dirty="0">
                <a:latin typeface="Proxima Nova" panose="02000506030000020004" pitchFamily="2" charset="0"/>
                <a:hlinkClick r:id="rId5"/>
              </a:rPr>
              <a:t>FAFSA Ready Training Program | HESC</a:t>
            </a:r>
            <a:endParaRPr lang="en-US" dirty="0">
              <a:latin typeface="Proxima Nova" panose="02000506030000020004" pitchFamily="2" charset="0"/>
            </a:endParaRPr>
          </a:p>
        </p:txBody>
      </p:sp>
      <p:sp>
        <p:nvSpPr>
          <p:cNvPr id="3" name="Title 1">
            <a:extLst>
              <a:ext uri="{FF2B5EF4-FFF2-40B4-BE49-F238E27FC236}">
                <a16:creationId xmlns:a16="http://schemas.microsoft.com/office/drawing/2014/main" id="{101AEC5D-0C25-7A85-41B1-B22EDC4C9D6E}"/>
              </a:ext>
            </a:extLst>
          </p:cNvPr>
          <p:cNvSpPr txBox="1">
            <a:spLocks/>
          </p:cNvSpPr>
          <p:nvPr/>
        </p:nvSpPr>
        <p:spPr>
          <a:xfrm>
            <a:off x="780287" y="1131844"/>
            <a:ext cx="5009063" cy="4778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dirty="0">
                <a:solidFill>
                  <a:srgbClr val="003049"/>
                </a:solidFill>
                <a:latin typeface="Proxima Nova" panose="02000506030000020004" pitchFamily="2" charset="0"/>
              </a:rPr>
              <a:t>FAFSA Ready Training</a:t>
            </a:r>
            <a:endParaRPr lang="en-US" sz="3200" dirty="0">
              <a:solidFill>
                <a:srgbClr val="003049"/>
              </a:solidFill>
              <a:latin typeface="Proxima Nova" panose="02000506030000020004" pitchFamily="2" charset="0"/>
            </a:endParaRPr>
          </a:p>
        </p:txBody>
      </p:sp>
    </p:spTree>
    <p:extLst>
      <p:ext uri="{BB962C8B-B14F-4D97-AF65-F5344CB8AC3E}">
        <p14:creationId xmlns:p14="http://schemas.microsoft.com/office/powerpoint/2010/main" val="2274981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C0FF051-0ECB-B81B-FD2B-F6F4F1E00938}"/>
              </a:ext>
            </a:extLst>
          </p:cNvPr>
          <p:cNvSpPr txBox="1"/>
          <p:nvPr/>
        </p:nvSpPr>
        <p:spPr>
          <a:xfrm>
            <a:off x="780502" y="1720840"/>
            <a:ext cx="3858359" cy="3416320"/>
          </a:xfrm>
          <a:prstGeom prst="rect">
            <a:avLst/>
          </a:prstGeom>
          <a:noFill/>
        </p:spPr>
        <p:txBody>
          <a:bodyPr wrap="square">
            <a:spAutoFit/>
          </a:bodyPr>
          <a:lstStyle/>
          <a:p>
            <a:pPr marL="285750" indent="-285750">
              <a:buFont typeface="Arial" panose="020B0604020202020204" pitchFamily="34" charset="0"/>
              <a:buChar char="•"/>
            </a:pPr>
            <a:r>
              <a:rPr lang="en-US" dirty="0">
                <a:latin typeface="Proxima Nova" panose="02000506030000020004" pitchFamily="2" charset="0"/>
              </a:rPr>
              <a:t>Sign up for a </a:t>
            </a:r>
            <a:r>
              <a:rPr lang="en-US" dirty="0">
                <a:latin typeface="Proxima Nova" panose="02000506030000020004" pitchFamily="2" charset="0"/>
                <a:hlinkClick r:id="rId3"/>
              </a:rPr>
              <a:t>live training </a:t>
            </a:r>
            <a:r>
              <a:rPr lang="en-US" dirty="0">
                <a:latin typeface="Proxima Nova" panose="02000506030000020004" pitchFamily="2" charset="0"/>
              </a:rPr>
              <a:t>or view the latest recording. </a:t>
            </a:r>
          </a:p>
          <a:p>
            <a:pPr marL="285750" indent="-285750">
              <a:buFont typeface="Arial" panose="020B0604020202020204" pitchFamily="34" charset="0"/>
              <a:buChar char="•"/>
            </a:pPr>
            <a:r>
              <a:rPr lang="en-US" dirty="0">
                <a:latin typeface="Proxima Nova" panose="02000506030000020004" pitchFamily="2" charset="0"/>
              </a:rPr>
              <a:t>Training is offered on a rotation schedule.</a:t>
            </a:r>
          </a:p>
          <a:p>
            <a:pPr marL="285750" indent="-285750">
              <a:buFont typeface="Arial" panose="020B0604020202020204" pitchFamily="34" charset="0"/>
              <a:buChar char="•"/>
            </a:pPr>
            <a:r>
              <a:rPr lang="en-US" dirty="0">
                <a:latin typeface="Proxima Nova" panose="02000506030000020004" pitchFamily="2" charset="0"/>
              </a:rPr>
              <a:t>Training is updated with the latest information from FAFSA and TAP. </a:t>
            </a:r>
          </a:p>
          <a:p>
            <a:pPr marL="285750" indent="-285750">
              <a:buFont typeface="Arial" panose="020B0604020202020204" pitchFamily="34" charset="0"/>
              <a:buChar char="•"/>
            </a:pPr>
            <a:r>
              <a:rPr lang="en-US" dirty="0">
                <a:latin typeface="Proxima Nova" panose="02000506030000020004" pitchFamily="2" charset="0"/>
              </a:rPr>
              <a:t>Training presentations are available for download. </a:t>
            </a:r>
          </a:p>
          <a:p>
            <a:pPr marL="285750" indent="-285750">
              <a:buFont typeface="Arial" panose="020B0604020202020204" pitchFamily="34" charset="0"/>
              <a:buChar char="•"/>
            </a:pPr>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p:txBody>
      </p:sp>
      <p:sp>
        <p:nvSpPr>
          <p:cNvPr id="3" name="Title 1">
            <a:extLst>
              <a:ext uri="{FF2B5EF4-FFF2-40B4-BE49-F238E27FC236}">
                <a16:creationId xmlns:a16="http://schemas.microsoft.com/office/drawing/2014/main" id="{5CF92D4D-9E10-4A06-F0BB-C6C8D78AC749}"/>
              </a:ext>
            </a:extLst>
          </p:cNvPr>
          <p:cNvSpPr txBox="1">
            <a:spLocks/>
          </p:cNvSpPr>
          <p:nvPr/>
        </p:nvSpPr>
        <p:spPr>
          <a:xfrm>
            <a:off x="1436974" y="477570"/>
            <a:ext cx="9318052" cy="4778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3049"/>
                </a:solidFill>
                <a:latin typeface="Proxima Nova" panose="02000506030000020004" pitchFamily="2" charset="0"/>
              </a:rPr>
              <a:t>FAFSA Ready Training – Training Seminars</a:t>
            </a:r>
            <a:endParaRPr lang="en-US" sz="3200" dirty="0">
              <a:solidFill>
                <a:srgbClr val="003049"/>
              </a:solidFill>
              <a:latin typeface="Proxima Nova" panose="02000506030000020004" pitchFamily="2" charset="0"/>
            </a:endParaRPr>
          </a:p>
        </p:txBody>
      </p:sp>
      <p:pic>
        <p:nvPicPr>
          <p:cNvPr id="5" name="Picture 4">
            <a:extLst>
              <a:ext uri="{FF2B5EF4-FFF2-40B4-BE49-F238E27FC236}">
                <a16:creationId xmlns:a16="http://schemas.microsoft.com/office/drawing/2014/main" id="{49D8CE00-C6B8-EFF2-56BA-4553035C568B}"/>
              </a:ext>
            </a:extLst>
          </p:cNvPr>
          <p:cNvPicPr>
            <a:picLocks noChangeAspect="1"/>
          </p:cNvPicPr>
          <p:nvPr/>
        </p:nvPicPr>
        <p:blipFill>
          <a:blip r:embed="rId4"/>
          <a:stretch>
            <a:fillRect/>
          </a:stretch>
        </p:blipFill>
        <p:spPr>
          <a:xfrm>
            <a:off x="5117909" y="2257806"/>
            <a:ext cx="6573841" cy="2879354"/>
          </a:xfrm>
          <a:prstGeom prst="rect">
            <a:avLst/>
          </a:prstGeom>
          <a:ln>
            <a:noFill/>
          </a:ln>
          <a:effectLst>
            <a:outerShdw blurRad="292100" dist="139700" dir="2700000" algn="tl" rotWithShape="0">
              <a:srgbClr val="333333">
                <a:alpha val="25710"/>
              </a:srgbClr>
            </a:outerShdw>
          </a:effectLst>
        </p:spPr>
      </p:pic>
    </p:spTree>
    <p:extLst>
      <p:ext uri="{BB962C8B-B14F-4D97-AF65-F5344CB8AC3E}">
        <p14:creationId xmlns:p14="http://schemas.microsoft.com/office/powerpoint/2010/main" val="2071121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C0FF051-0ECB-B81B-FD2B-F6F4F1E00938}"/>
              </a:ext>
            </a:extLst>
          </p:cNvPr>
          <p:cNvSpPr txBox="1"/>
          <p:nvPr/>
        </p:nvSpPr>
        <p:spPr>
          <a:xfrm>
            <a:off x="951960" y="1907096"/>
            <a:ext cx="4520792" cy="923330"/>
          </a:xfrm>
          <a:prstGeom prst="rect">
            <a:avLst/>
          </a:prstGeom>
          <a:noFill/>
        </p:spPr>
        <p:txBody>
          <a:bodyPr wrap="square">
            <a:spAutoFit/>
          </a:bodyPr>
          <a:lstStyle/>
          <a:p>
            <a:pPr marL="285750" indent="-285750">
              <a:buFont typeface="Arial" panose="020B0604020202020204" pitchFamily="34" charset="0"/>
              <a:buChar char="•"/>
            </a:pPr>
            <a:r>
              <a:rPr lang="en-US" dirty="0">
                <a:latin typeface="Proxima Nova" panose="02000506030000020004" pitchFamily="2" charset="0"/>
              </a:rPr>
              <a:t>Growing list of downloadable resources</a:t>
            </a:r>
          </a:p>
          <a:p>
            <a:pPr marL="285750" indent="-285750">
              <a:buFont typeface="Arial" panose="020B0604020202020204" pitchFamily="34" charset="0"/>
              <a:buChar char="•"/>
            </a:pPr>
            <a:r>
              <a:rPr lang="en-US" dirty="0">
                <a:latin typeface="Proxima Nova" panose="02000506030000020004" pitchFamily="2" charset="0"/>
              </a:rPr>
              <a:t>Some resources are available in Spanish. More are on the way.</a:t>
            </a:r>
          </a:p>
        </p:txBody>
      </p:sp>
      <p:pic>
        <p:nvPicPr>
          <p:cNvPr id="9" name="Picture 8">
            <a:extLst>
              <a:ext uri="{FF2B5EF4-FFF2-40B4-BE49-F238E27FC236}">
                <a16:creationId xmlns:a16="http://schemas.microsoft.com/office/drawing/2014/main" id="{3E1D246F-AA58-2E37-CAD5-0E6E2558F16B}"/>
              </a:ext>
            </a:extLst>
          </p:cNvPr>
          <p:cNvPicPr>
            <a:picLocks noChangeAspect="1"/>
          </p:cNvPicPr>
          <p:nvPr/>
        </p:nvPicPr>
        <p:blipFill>
          <a:blip r:embed="rId3"/>
          <a:stretch>
            <a:fillRect/>
          </a:stretch>
        </p:blipFill>
        <p:spPr>
          <a:xfrm>
            <a:off x="951960" y="3578825"/>
            <a:ext cx="6138755" cy="2130057"/>
          </a:xfrm>
          <a:prstGeom prst="rect">
            <a:avLst/>
          </a:prstGeom>
          <a:ln>
            <a:noFill/>
          </a:ln>
          <a:effectLst>
            <a:outerShdw blurRad="292100" dist="139700" dir="2700000" algn="tl" rotWithShape="0">
              <a:srgbClr val="333333">
                <a:alpha val="32901"/>
              </a:srgbClr>
            </a:outerShdw>
          </a:effectLst>
        </p:spPr>
      </p:pic>
      <p:sp>
        <p:nvSpPr>
          <p:cNvPr id="3" name="Title 1">
            <a:extLst>
              <a:ext uri="{FF2B5EF4-FFF2-40B4-BE49-F238E27FC236}">
                <a16:creationId xmlns:a16="http://schemas.microsoft.com/office/drawing/2014/main" id="{5CF92D4D-9E10-4A06-F0BB-C6C8D78AC749}"/>
              </a:ext>
            </a:extLst>
          </p:cNvPr>
          <p:cNvSpPr txBox="1">
            <a:spLocks/>
          </p:cNvSpPr>
          <p:nvPr/>
        </p:nvSpPr>
        <p:spPr>
          <a:xfrm>
            <a:off x="951960" y="772509"/>
            <a:ext cx="4684565" cy="4778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dirty="0">
                <a:solidFill>
                  <a:srgbClr val="003049"/>
                </a:solidFill>
                <a:latin typeface="Proxima Nova" panose="02000506030000020004" pitchFamily="2" charset="0"/>
              </a:rPr>
              <a:t>FAFSA Ready Training - Resources</a:t>
            </a:r>
            <a:endParaRPr lang="en-US" sz="3200" dirty="0">
              <a:solidFill>
                <a:srgbClr val="003049"/>
              </a:solidFill>
              <a:latin typeface="Proxima Nova" panose="02000506030000020004" pitchFamily="2" charset="0"/>
            </a:endParaRPr>
          </a:p>
        </p:txBody>
      </p:sp>
      <p:pic>
        <p:nvPicPr>
          <p:cNvPr id="5" name="Picture 4">
            <a:extLst>
              <a:ext uri="{FF2B5EF4-FFF2-40B4-BE49-F238E27FC236}">
                <a16:creationId xmlns:a16="http://schemas.microsoft.com/office/drawing/2014/main" id="{1822F1F5-4FAC-BA80-40A3-8621AB65E538}"/>
              </a:ext>
            </a:extLst>
          </p:cNvPr>
          <p:cNvPicPr>
            <a:picLocks noChangeAspect="1"/>
          </p:cNvPicPr>
          <p:nvPr/>
        </p:nvPicPr>
        <p:blipFill>
          <a:blip r:embed="rId4"/>
          <a:stretch>
            <a:fillRect/>
          </a:stretch>
        </p:blipFill>
        <p:spPr>
          <a:xfrm>
            <a:off x="6273910" y="754744"/>
            <a:ext cx="5371587" cy="4954138"/>
          </a:xfrm>
          <a:prstGeom prst="rect">
            <a:avLst/>
          </a:prstGeom>
          <a:ln>
            <a:noFill/>
          </a:ln>
          <a:effectLst>
            <a:outerShdw blurRad="292100" dist="139700" dir="2700000" algn="tl" rotWithShape="0">
              <a:srgbClr val="333333">
                <a:alpha val="25000"/>
              </a:srgbClr>
            </a:outerShdw>
          </a:effectLst>
        </p:spPr>
      </p:pic>
    </p:spTree>
    <p:extLst>
      <p:ext uri="{BB962C8B-B14F-4D97-AF65-F5344CB8AC3E}">
        <p14:creationId xmlns:p14="http://schemas.microsoft.com/office/powerpoint/2010/main" val="3512824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C0FF051-0ECB-B81B-FD2B-F6F4F1E00938}"/>
              </a:ext>
            </a:extLst>
          </p:cNvPr>
          <p:cNvSpPr txBox="1"/>
          <p:nvPr/>
        </p:nvSpPr>
        <p:spPr>
          <a:xfrm>
            <a:off x="796242" y="1715045"/>
            <a:ext cx="3858359" cy="3416320"/>
          </a:xfrm>
          <a:prstGeom prst="rect">
            <a:avLst/>
          </a:prstGeom>
          <a:noFill/>
        </p:spPr>
        <p:txBody>
          <a:bodyPr wrap="square">
            <a:spAutoFit/>
          </a:bodyPr>
          <a:lstStyle/>
          <a:p>
            <a:pPr marL="285750" indent="-285750">
              <a:buFont typeface="Arial" panose="020B0604020202020204" pitchFamily="34" charset="0"/>
              <a:buChar char="•"/>
            </a:pPr>
            <a:r>
              <a:rPr lang="en-US" dirty="0">
                <a:latin typeface="Proxima Nova" panose="02000506030000020004" pitchFamily="2" charset="0"/>
              </a:rPr>
              <a:t>Sign up for a </a:t>
            </a:r>
            <a:r>
              <a:rPr lang="en-US" dirty="0">
                <a:latin typeface="Proxima Nova" panose="02000506030000020004" pitchFamily="2" charset="0"/>
                <a:hlinkClick r:id="rId3"/>
              </a:rPr>
              <a:t>live training </a:t>
            </a:r>
            <a:r>
              <a:rPr lang="en-US" dirty="0">
                <a:latin typeface="Proxima Nova" panose="02000506030000020004" pitchFamily="2" charset="0"/>
              </a:rPr>
              <a:t>or view the latest recording. Trainings are updated with the latest information</a:t>
            </a:r>
          </a:p>
          <a:p>
            <a:pPr marL="285750" indent="-285750">
              <a:buFont typeface="Arial" panose="020B0604020202020204" pitchFamily="34" charset="0"/>
              <a:buChar char="•"/>
            </a:pPr>
            <a:r>
              <a:rPr lang="en-US" dirty="0">
                <a:latin typeface="Proxima Nova" panose="02000506030000020004" pitchFamily="2" charset="0"/>
              </a:rPr>
              <a:t>View and print downloadable resources that can help counselors and students. </a:t>
            </a:r>
          </a:p>
          <a:p>
            <a:pPr marL="285750" indent="-285750">
              <a:buFont typeface="Arial" panose="020B0604020202020204" pitchFamily="34" charset="0"/>
              <a:buChar char="•"/>
            </a:pPr>
            <a:r>
              <a:rPr lang="en-US" dirty="0">
                <a:latin typeface="Proxima Nova" panose="02000506030000020004" pitchFamily="2" charset="0"/>
              </a:rPr>
              <a:t>Growing video library of walkthroughs and how-to videos. </a:t>
            </a:r>
          </a:p>
          <a:p>
            <a:pPr marL="285750" indent="-285750">
              <a:buFont typeface="Arial" panose="020B0604020202020204" pitchFamily="34" charset="0"/>
              <a:buChar char="•"/>
            </a:pPr>
            <a:r>
              <a:rPr lang="en-US" dirty="0">
                <a:latin typeface="Proxima Nova" panose="02000506030000020004" pitchFamily="2" charset="0"/>
              </a:rPr>
              <a:t>Cumulative list of FAQs</a:t>
            </a:r>
          </a:p>
          <a:p>
            <a:endParaRPr lang="en-US" dirty="0">
              <a:latin typeface="Proxima Nova" panose="02000506030000020004" pitchFamily="2" charset="0"/>
            </a:endParaRPr>
          </a:p>
          <a:p>
            <a:endParaRPr lang="en-US" dirty="0">
              <a:latin typeface="Proxima Nova" panose="02000506030000020004" pitchFamily="2" charset="0"/>
            </a:endParaRPr>
          </a:p>
        </p:txBody>
      </p:sp>
      <p:sp>
        <p:nvSpPr>
          <p:cNvPr id="3" name="Title 1">
            <a:extLst>
              <a:ext uri="{FF2B5EF4-FFF2-40B4-BE49-F238E27FC236}">
                <a16:creationId xmlns:a16="http://schemas.microsoft.com/office/drawing/2014/main" id="{5CF92D4D-9E10-4A06-F0BB-C6C8D78AC749}"/>
              </a:ext>
            </a:extLst>
          </p:cNvPr>
          <p:cNvSpPr txBox="1">
            <a:spLocks/>
          </p:cNvSpPr>
          <p:nvPr/>
        </p:nvSpPr>
        <p:spPr>
          <a:xfrm>
            <a:off x="2903798" y="536118"/>
            <a:ext cx="6384403" cy="4778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3049"/>
                </a:solidFill>
                <a:latin typeface="Proxima Nova" panose="02000506030000020004" pitchFamily="2" charset="0"/>
              </a:rPr>
              <a:t>FAFSA Ready Training - FAQs</a:t>
            </a:r>
            <a:endParaRPr lang="en-US" sz="3200" dirty="0">
              <a:solidFill>
                <a:srgbClr val="003049"/>
              </a:solidFill>
              <a:latin typeface="Proxima Nova" panose="02000506030000020004" pitchFamily="2" charset="0"/>
            </a:endParaRPr>
          </a:p>
        </p:txBody>
      </p:sp>
      <p:pic>
        <p:nvPicPr>
          <p:cNvPr id="4" name="Picture 3">
            <a:extLst>
              <a:ext uri="{FF2B5EF4-FFF2-40B4-BE49-F238E27FC236}">
                <a16:creationId xmlns:a16="http://schemas.microsoft.com/office/drawing/2014/main" id="{0FE06295-EB05-9376-88E0-C8805D20D073}"/>
              </a:ext>
            </a:extLst>
          </p:cNvPr>
          <p:cNvPicPr>
            <a:picLocks noChangeAspect="1"/>
          </p:cNvPicPr>
          <p:nvPr/>
        </p:nvPicPr>
        <p:blipFill>
          <a:blip r:embed="rId4"/>
          <a:srcRect b="1913"/>
          <a:stretch/>
        </p:blipFill>
        <p:spPr>
          <a:xfrm>
            <a:off x="6332561" y="1280388"/>
            <a:ext cx="5063197" cy="4351815"/>
          </a:xfrm>
          <a:prstGeom prst="rect">
            <a:avLst/>
          </a:prstGeom>
          <a:ln>
            <a:noFill/>
          </a:ln>
          <a:effectLst>
            <a:outerShdw blurRad="292100" dist="139700" dir="2700000" algn="tl" rotWithShape="0">
              <a:srgbClr val="333333">
                <a:alpha val="17818"/>
              </a:srgbClr>
            </a:outerShdw>
          </a:effectLst>
        </p:spPr>
      </p:pic>
      <p:pic>
        <p:nvPicPr>
          <p:cNvPr id="13" name="Picture 12">
            <a:extLst>
              <a:ext uri="{FF2B5EF4-FFF2-40B4-BE49-F238E27FC236}">
                <a16:creationId xmlns:a16="http://schemas.microsoft.com/office/drawing/2014/main" id="{776B3E50-8F08-16C5-FD6A-40C13883B078}"/>
              </a:ext>
            </a:extLst>
          </p:cNvPr>
          <p:cNvPicPr>
            <a:picLocks noChangeAspect="1"/>
          </p:cNvPicPr>
          <p:nvPr/>
        </p:nvPicPr>
        <p:blipFill>
          <a:blip r:embed="rId5"/>
          <a:stretch>
            <a:fillRect/>
          </a:stretch>
        </p:blipFill>
        <p:spPr>
          <a:xfrm>
            <a:off x="5227093" y="3950850"/>
            <a:ext cx="4312836" cy="1993405"/>
          </a:xfrm>
          <a:prstGeom prst="rect">
            <a:avLst/>
          </a:prstGeom>
          <a:ln>
            <a:noFill/>
          </a:ln>
          <a:effectLst>
            <a:outerShdw blurRad="292100" dist="139700" dir="2700000" algn="tl" rotWithShape="0">
              <a:srgbClr val="333333">
                <a:alpha val="17818"/>
              </a:srgbClr>
            </a:outerShdw>
          </a:effectLst>
        </p:spPr>
      </p:pic>
    </p:spTree>
    <p:extLst>
      <p:ext uri="{BB962C8B-B14F-4D97-AF65-F5344CB8AC3E}">
        <p14:creationId xmlns:p14="http://schemas.microsoft.com/office/powerpoint/2010/main" val="1270660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C0FF051-0ECB-B81B-FD2B-F6F4F1E00938}"/>
              </a:ext>
            </a:extLst>
          </p:cNvPr>
          <p:cNvSpPr txBox="1"/>
          <p:nvPr/>
        </p:nvSpPr>
        <p:spPr>
          <a:xfrm>
            <a:off x="908759" y="1949111"/>
            <a:ext cx="3858359" cy="1200329"/>
          </a:xfrm>
          <a:prstGeom prst="rect">
            <a:avLst/>
          </a:prstGeom>
          <a:noFill/>
        </p:spPr>
        <p:txBody>
          <a:bodyPr wrap="square">
            <a:spAutoFit/>
          </a:bodyPr>
          <a:lstStyle/>
          <a:p>
            <a:pPr marL="285750" indent="-285750">
              <a:buFont typeface="Arial" panose="020B0604020202020204" pitchFamily="34" charset="0"/>
              <a:buChar char="•"/>
            </a:pPr>
            <a:r>
              <a:rPr lang="en-US" dirty="0">
                <a:latin typeface="Proxima Nova" panose="02000506030000020004" pitchFamily="2" charset="0"/>
              </a:rPr>
              <a:t>Walkthrough videos on TAP, DREAM ACT, FAFSA, and FAFSA Completion Initiative</a:t>
            </a:r>
          </a:p>
          <a:p>
            <a:pPr marL="285750" indent="-285750">
              <a:buFont typeface="Arial" panose="020B0604020202020204" pitchFamily="34" charset="0"/>
              <a:buChar char="•"/>
            </a:pPr>
            <a:r>
              <a:rPr lang="en-US" dirty="0">
                <a:latin typeface="Proxima Nova" panose="02000506030000020004" pitchFamily="2" charset="0"/>
              </a:rPr>
              <a:t>More videos on the way!</a:t>
            </a:r>
          </a:p>
        </p:txBody>
      </p:sp>
      <p:pic>
        <p:nvPicPr>
          <p:cNvPr id="11" name="Picture 10">
            <a:extLst>
              <a:ext uri="{FF2B5EF4-FFF2-40B4-BE49-F238E27FC236}">
                <a16:creationId xmlns:a16="http://schemas.microsoft.com/office/drawing/2014/main" id="{F6CB06A4-A7D4-CE42-F331-453BBFE5072E}"/>
              </a:ext>
            </a:extLst>
          </p:cNvPr>
          <p:cNvPicPr>
            <a:picLocks noChangeAspect="1"/>
          </p:cNvPicPr>
          <p:nvPr/>
        </p:nvPicPr>
        <p:blipFill>
          <a:blip r:embed="rId3"/>
          <a:stretch>
            <a:fillRect/>
          </a:stretch>
        </p:blipFill>
        <p:spPr>
          <a:xfrm>
            <a:off x="4361641" y="3705379"/>
            <a:ext cx="5802597" cy="2424680"/>
          </a:xfrm>
          <a:prstGeom prst="rect">
            <a:avLst/>
          </a:prstGeom>
          <a:ln>
            <a:noFill/>
          </a:ln>
          <a:effectLst>
            <a:outerShdw blurRad="292100" dist="139700" dir="2700000" algn="tl" rotWithShape="0">
              <a:srgbClr val="333333">
                <a:alpha val="19743"/>
              </a:srgbClr>
            </a:outerShdw>
          </a:effectLst>
        </p:spPr>
      </p:pic>
      <p:sp>
        <p:nvSpPr>
          <p:cNvPr id="3" name="Title 1">
            <a:extLst>
              <a:ext uri="{FF2B5EF4-FFF2-40B4-BE49-F238E27FC236}">
                <a16:creationId xmlns:a16="http://schemas.microsoft.com/office/drawing/2014/main" id="{5CF92D4D-9E10-4A06-F0BB-C6C8D78AC749}"/>
              </a:ext>
            </a:extLst>
          </p:cNvPr>
          <p:cNvSpPr txBox="1">
            <a:spLocks/>
          </p:cNvSpPr>
          <p:nvPr/>
        </p:nvSpPr>
        <p:spPr>
          <a:xfrm>
            <a:off x="908759" y="862007"/>
            <a:ext cx="514629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dirty="0">
                <a:solidFill>
                  <a:srgbClr val="003049"/>
                </a:solidFill>
                <a:latin typeface="Proxima Nova" panose="02000506030000020004" pitchFamily="2" charset="0"/>
              </a:rPr>
              <a:t>FAFSA Ready Training – Video Walkthroughs</a:t>
            </a:r>
            <a:endParaRPr lang="en-US" sz="3200" dirty="0">
              <a:solidFill>
                <a:srgbClr val="003049"/>
              </a:solidFill>
              <a:latin typeface="Proxima Nova" panose="02000506030000020004" pitchFamily="2" charset="0"/>
            </a:endParaRPr>
          </a:p>
        </p:txBody>
      </p:sp>
      <p:pic>
        <p:nvPicPr>
          <p:cNvPr id="5" name="Picture 4">
            <a:extLst>
              <a:ext uri="{FF2B5EF4-FFF2-40B4-BE49-F238E27FC236}">
                <a16:creationId xmlns:a16="http://schemas.microsoft.com/office/drawing/2014/main" id="{C36689C1-96BE-B684-30A7-0E71A53FBF4E}"/>
              </a:ext>
            </a:extLst>
          </p:cNvPr>
          <p:cNvPicPr>
            <a:picLocks noChangeAspect="1"/>
          </p:cNvPicPr>
          <p:nvPr/>
        </p:nvPicPr>
        <p:blipFill>
          <a:blip r:embed="rId4"/>
          <a:stretch>
            <a:fillRect/>
          </a:stretch>
        </p:blipFill>
        <p:spPr>
          <a:xfrm>
            <a:off x="6528989" y="527888"/>
            <a:ext cx="4898079" cy="3715228"/>
          </a:xfrm>
          <a:prstGeom prst="rect">
            <a:avLst/>
          </a:prstGeom>
          <a:ln>
            <a:noFill/>
          </a:ln>
          <a:effectLst>
            <a:outerShdw blurRad="292100" dist="139700" dir="2700000" algn="tl" rotWithShape="0">
              <a:srgbClr val="333333">
                <a:alpha val="19743"/>
              </a:srgbClr>
            </a:outerShdw>
          </a:effectLst>
        </p:spPr>
      </p:pic>
    </p:spTree>
    <p:extLst>
      <p:ext uri="{BB962C8B-B14F-4D97-AF65-F5344CB8AC3E}">
        <p14:creationId xmlns:p14="http://schemas.microsoft.com/office/powerpoint/2010/main" val="2874582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descr="A picture containing text, shelf, library, indoor&#10;&#10;Description automatically generated">
            <a:extLst>
              <a:ext uri="{FF2B5EF4-FFF2-40B4-BE49-F238E27FC236}">
                <a16:creationId xmlns:a16="http://schemas.microsoft.com/office/drawing/2014/main" id="{F9E5093A-8DC7-66A2-DC9D-8E725EB97697}"/>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a:fillRect/>
          </a:stretch>
        </p:blipFill>
        <p:spPr>
          <a:xfrm>
            <a:off x="0" y="0"/>
            <a:ext cx="12206817" cy="6858000"/>
          </a:xfrm>
          <a:prstGeom prst="rect">
            <a:avLst/>
          </a:prstGeom>
        </p:spPr>
      </p:pic>
      <p:sp>
        <p:nvSpPr>
          <p:cNvPr id="6" name="Rectangle 5">
            <a:extLst>
              <a:ext uri="{FF2B5EF4-FFF2-40B4-BE49-F238E27FC236}">
                <a16:creationId xmlns:a16="http://schemas.microsoft.com/office/drawing/2014/main" id="{924D5F4E-1A15-0581-17E6-6C0F9A4A7559}"/>
              </a:ext>
            </a:extLst>
          </p:cNvPr>
          <p:cNvSpPr/>
          <p:nvPr/>
        </p:nvSpPr>
        <p:spPr>
          <a:xfrm>
            <a:off x="-14817" y="1974770"/>
            <a:ext cx="12206817" cy="2908460"/>
          </a:xfrm>
          <a:prstGeom prst="rect">
            <a:avLst/>
          </a:prstGeom>
          <a:gradFill flip="none" rotWithShape="1">
            <a:gsLst>
              <a:gs pos="0">
                <a:srgbClr val="65999E">
                  <a:alpha val="78824"/>
                </a:srgbClr>
              </a:gs>
              <a:gs pos="100000">
                <a:srgbClr val="0B5D66">
                  <a:alpha val="77647"/>
                </a:srgbClr>
              </a:gs>
            </a:gsLst>
            <a:lin ang="4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sz="2400" dirty="0">
              <a:solidFill>
                <a:prstClr val="white"/>
              </a:solidFill>
              <a:latin typeface="Calibri"/>
            </a:endParaRPr>
          </a:p>
        </p:txBody>
      </p:sp>
      <p:sp>
        <p:nvSpPr>
          <p:cNvPr id="13" name="TextBox 12"/>
          <p:cNvSpPr txBox="1"/>
          <p:nvPr/>
        </p:nvSpPr>
        <p:spPr>
          <a:xfrm>
            <a:off x="1179896" y="2967335"/>
            <a:ext cx="9817390" cy="923330"/>
          </a:xfrm>
          <a:prstGeom prst="rect">
            <a:avLst/>
          </a:prstGeom>
          <a:noFill/>
        </p:spPr>
        <p:txBody>
          <a:bodyPr wrap="square" lIns="91440" tIns="45720" rIns="91440" bIns="45720" rtlCol="0">
            <a:spAutoFit/>
          </a:bodyPr>
          <a:lstStyle/>
          <a:p>
            <a:pPr lvl="1" algn="ctr" defTabSz="609585">
              <a:defRPr/>
            </a:pPr>
            <a:r>
              <a:rPr lang="en-US" sz="5400" b="1" dirty="0">
                <a:solidFill>
                  <a:prstClr val="white"/>
                </a:solidFill>
                <a:latin typeface="Proxima Nova" panose="02000506030000020004" pitchFamily="2" charset="0"/>
              </a:rPr>
              <a:t>TAP Processing Reminders</a:t>
            </a:r>
          </a:p>
        </p:txBody>
      </p:sp>
    </p:spTree>
    <p:extLst>
      <p:ext uri="{BB962C8B-B14F-4D97-AF65-F5344CB8AC3E}">
        <p14:creationId xmlns:p14="http://schemas.microsoft.com/office/powerpoint/2010/main" val="352954633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3D92E3-23B5-B0A7-3C93-74FD0CA914B1}"/>
              </a:ext>
            </a:extLst>
          </p:cNvPr>
          <p:cNvSpPr/>
          <p:nvPr/>
        </p:nvSpPr>
        <p:spPr>
          <a:xfrm>
            <a:off x="8147712" y="2734575"/>
            <a:ext cx="3343702" cy="1579920"/>
          </a:xfrm>
          <a:prstGeom prst="rect">
            <a:avLst/>
          </a:prstGeom>
        </p:spPr>
        <p:txBody>
          <a:bodyPr wrap="square">
            <a:spAutoFit/>
          </a:bodyPr>
          <a:lstStyle/>
          <a:p>
            <a:pPr marL="228594" indent="-228594" defTabSz="609585">
              <a:spcBef>
                <a:spcPts val="800"/>
              </a:spcBef>
              <a:spcAft>
                <a:spcPts val="800"/>
              </a:spcAft>
              <a:buFont typeface="Arial" panose="020B0604020202020204" pitchFamily="34" charset="0"/>
              <a:buChar char="•"/>
              <a:defRPr/>
            </a:pPr>
            <a:r>
              <a:rPr lang="en-US" dirty="0">
                <a:solidFill>
                  <a:srgbClr val="1B1B1B"/>
                </a:solidFill>
                <a:latin typeface="Proxima Nova" panose="02000506030000020004"/>
              </a:rPr>
              <a:t>2025-26 TAP, DREAM Act TAP applications opened December 1</a:t>
            </a:r>
            <a:r>
              <a:rPr lang="en-US" baseline="30000" dirty="0">
                <a:solidFill>
                  <a:srgbClr val="1B1B1B"/>
                </a:solidFill>
                <a:latin typeface="Proxima Nova" panose="02000506030000020004"/>
              </a:rPr>
              <a:t>st</a:t>
            </a:r>
            <a:r>
              <a:rPr lang="en-US" dirty="0">
                <a:solidFill>
                  <a:srgbClr val="1B1B1B"/>
                </a:solidFill>
                <a:latin typeface="Proxima Nova" panose="02000506030000020004"/>
              </a:rPr>
              <a:t>, 2024</a:t>
            </a:r>
          </a:p>
          <a:p>
            <a:pPr marL="838179" lvl="1" indent="-228594" defTabSz="609585">
              <a:spcAft>
                <a:spcPts val="800"/>
              </a:spcAft>
              <a:buFont typeface="Arial" panose="020B0604020202020204" pitchFamily="34" charset="0"/>
              <a:buChar char="•"/>
              <a:defRPr/>
            </a:pPr>
            <a:r>
              <a:rPr lang="en-US" dirty="0">
                <a:solidFill>
                  <a:srgbClr val="1B1B1B"/>
                </a:solidFill>
                <a:latin typeface="Proxima Nova" panose="02000506030000020004"/>
              </a:rPr>
              <a:t>Application deadline: June 30th, </a:t>
            </a:r>
            <a:r>
              <a:rPr lang="en-US" u="sng" dirty="0">
                <a:solidFill>
                  <a:srgbClr val="1B1B1B"/>
                </a:solidFill>
                <a:latin typeface="Proxima Nova" panose="02000506030000020004"/>
              </a:rPr>
              <a:t>2026</a:t>
            </a:r>
          </a:p>
        </p:txBody>
      </p:sp>
      <p:pic>
        <p:nvPicPr>
          <p:cNvPr id="16" name="Picture 15">
            <a:extLst>
              <a:ext uri="{FF2B5EF4-FFF2-40B4-BE49-F238E27FC236}">
                <a16:creationId xmlns:a16="http://schemas.microsoft.com/office/drawing/2014/main" id="{AD375771-23B8-A57F-07F0-F3610F12BFBA}"/>
              </a:ext>
            </a:extLst>
          </p:cNvPr>
          <p:cNvPicPr>
            <a:picLocks noChangeAspect="1"/>
          </p:cNvPicPr>
          <p:nvPr/>
        </p:nvPicPr>
        <p:blipFill>
          <a:blip r:embed="rId2"/>
          <a:stretch>
            <a:fillRect/>
          </a:stretch>
        </p:blipFill>
        <p:spPr>
          <a:xfrm>
            <a:off x="700586" y="1615139"/>
            <a:ext cx="7178213" cy="3818792"/>
          </a:xfrm>
          <a:prstGeom prst="rect">
            <a:avLst/>
          </a:prstGeom>
          <a:effectLst>
            <a:outerShdw blurRad="204785" algn="ctr" rotWithShape="0">
              <a:prstClr val="black">
                <a:alpha val="19000"/>
              </a:prstClr>
            </a:outerShdw>
          </a:effectLst>
        </p:spPr>
      </p:pic>
      <p:sp>
        <p:nvSpPr>
          <p:cNvPr id="4" name="Title 1">
            <a:extLst>
              <a:ext uri="{FF2B5EF4-FFF2-40B4-BE49-F238E27FC236}">
                <a16:creationId xmlns:a16="http://schemas.microsoft.com/office/drawing/2014/main" id="{CF59AD38-71FF-B1DE-3616-0CB4F51E0DA2}"/>
              </a:ext>
            </a:extLst>
          </p:cNvPr>
          <p:cNvSpPr txBox="1">
            <a:spLocks/>
          </p:cNvSpPr>
          <p:nvPr/>
        </p:nvSpPr>
        <p:spPr>
          <a:xfrm>
            <a:off x="2975718" y="641067"/>
            <a:ext cx="6240564" cy="4778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3049"/>
                </a:solidFill>
                <a:latin typeface="Proxima Nova" panose="02000506030000020004" pitchFamily="2" charset="0"/>
              </a:rPr>
              <a:t>2025-26 TAP Application</a:t>
            </a:r>
            <a:endParaRPr lang="en-US" sz="3200" dirty="0">
              <a:solidFill>
                <a:srgbClr val="003049"/>
              </a:solidFill>
              <a:latin typeface="Proxima Nova" panose="02000506030000020004" pitchFamily="2" charset="0"/>
            </a:endParaRPr>
          </a:p>
        </p:txBody>
      </p:sp>
    </p:spTree>
    <p:extLst>
      <p:ext uri="{BB962C8B-B14F-4D97-AF65-F5344CB8AC3E}">
        <p14:creationId xmlns:p14="http://schemas.microsoft.com/office/powerpoint/2010/main" val="15139868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9483-E83C-489C-9DC2-91E40AC1C6D6}"/>
              </a:ext>
            </a:extLst>
          </p:cNvPr>
          <p:cNvSpPr>
            <a:spLocks noGrp="1"/>
          </p:cNvSpPr>
          <p:nvPr>
            <p:ph type="title"/>
          </p:nvPr>
        </p:nvSpPr>
        <p:spPr/>
        <p:txBody>
          <a:bodyPr/>
          <a:lstStyle/>
          <a:p>
            <a:pPr algn="ctr"/>
            <a:r>
              <a:rPr lang="en-US" altLang="en-US" sz="3200" b="1" dirty="0">
                <a:solidFill>
                  <a:srgbClr val="003049"/>
                </a:solidFill>
                <a:latin typeface="Proxima Nova" panose="02000506030000020004" pitchFamily="2" charset="0"/>
              </a:rPr>
              <a:t>Two Pathways to Apply for TAP </a:t>
            </a:r>
            <a:endParaRPr lang="en-US" sz="3200" dirty="0">
              <a:solidFill>
                <a:srgbClr val="003049"/>
              </a:solidFill>
              <a:latin typeface="Proxima Nova" panose="02000506030000020004" pitchFamily="2" charset="0"/>
            </a:endParaRPr>
          </a:p>
        </p:txBody>
      </p:sp>
      <p:sp>
        <p:nvSpPr>
          <p:cNvPr id="3" name="Text Placeholder 2">
            <a:extLst>
              <a:ext uri="{FF2B5EF4-FFF2-40B4-BE49-F238E27FC236}">
                <a16:creationId xmlns:a16="http://schemas.microsoft.com/office/drawing/2014/main" id="{5A59F081-E655-45FC-912D-509B34444CBA}"/>
              </a:ext>
            </a:extLst>
          </p:cNvPr>
          <p:cNvSpPr>
            <a:spLocks noGrp="1"/>
          </p:cNvSpPr>
          <p:nvPr>
            <p:ph type="body" idx="4294967295"/>
          </p:nvPr>
        </p:nvSpPr>
        <p:spPr>
          <a:xfrm>
            <a:off x="1177409" y="1422623"/>
            <a:ext cx="3803126" cy="427134"/>
          </a:xfrm>
        </p:spPr>
        <p:txBody>
          <a:bodyPr anchor="ctr">
            <a:normAutofit/>
          </a:bodyPr>
          <a:lstStyle/>
          <a:p>
            <a:pPr marL="0" indent="0" algn="ctr">
              <a:buNone/>
            </a:pPr>
            <a:r>
              <a:rPr lang="en-US" sz="2000" b="1" dirty="0">
                <a:latin typeface="Proxima Nova" panose="02000506030000020004"/>
              </a:rPr>
              <a:t>“Traditional” TAP Application</a:t>
            </a:r>
          </a:p>
        </p:txBody>
      </p:sp>
      <p:sp>
        <p:nvSpPr>
          <p:cNvPr id="5" name="Text Placeholder 4">
            <a:extLst>
              <a:ext uri="{FF2B5EF4-FFF2-40B4-BE49-F238E27FC236}">
                <a16:creationId xmlns:a16="http://schemas.microsoft.com/office/drawing/2014/main" id="{A1394C60-0A37-4D17-A136-981458E9509E}"/>
              </a:ext>
            </a:extLst>
          </p:cNvPr>
          <p:cNvSpPr>
            <a:spLocks noGrp="1"/>
          </p:cNvSpPr>
          <p:nvPr>
            <p:ph type="body" sz="quarter" idx="4294967295"/>
          </p:nvPr>
        </p:nvSpPr>
        <p:spPr>
          <a:xfrm>
            <a:off x="7211466" y="1422623"/>
            <a:ext cx="3804620" cy="427134"/>
          </a:xfrm>
        </p:spPr>
        <p:txBody>
          <a:bodyPr anchor="ctr">
            <a:normAutofit/>
          </a:bodyPr>
          <a:lstStyle/>
          <a:p>
            <a:pPr marL="0" indent="0" algn="ctr">
              <a:buNone/>
            </a:pPr>
            <a:r>
              <a:rPr lang="en-US" sz="2000" b="1" dirty="0">
                <a:latin typeface="Proxima Nova" panose="02000506030000020004"/>
              </a:rPr>
              <a:t>NYS DREAM Act Application</a:t>
            </a:r>
          </a:p>
        </p:txBody>
      </p:sp>
      <p:pic>
        <p:nvPicPr>
          <p:cNvPr id="4" name="Picture 3">
            <a:extLst>
              <a:ext uri="{FF2B5EF4-FFF2-40B4-BE49-F238E27FC236}">
                <a16:creationId xmlns:a16="http://schemas.microsoft.com/office/drawing/2014/main" id="{EFE79FF3-7998-E3A0-5AB6-74CC1628A115}"/>
              </a:ext>
            </a:extLst>
          </p:cNvPr>
          <p:cNvPicPr>
            <a:picLocks noChangeAspect="1"/>
          </p:cNvPicPr>
          <p:nvPr/>
        </p:nvPicPr>
        <p:blipFill>
          <a:blip r:embed="rId2"/>
          <a:stretch>
            <a:fillRect/>
          </a:stretch>
        </p:blipFill>
        <p:spPr>
          <a:xfrm>
            <a:off x="6852836" y="1996211"/>
            <a:ext cx="4447129" cy="2330359"/>
          </a:xfrm>
          <a:prstGeom prst="rect">
            <a:avLst/>
          </a:prstGeom>
          <a:effectLst>
            <a:outerShdw blurRad="161706" algn="ctr" rotWithShape="0">
              <a:prstClr val="black">
                <a:alpha val="19184"/>
              </a:prstClr>
            </a:outerShdw>
          </a:effectLst>
        </p:spPr>
      </p:pic>
      <p:pic>
        <p:nvPicPr>
          <p:cNvPr id="9" name="Picture 8" descr="Graphical user interface, text, application&#10;&#10;Description automatically generated">
            <a:extLst>
              <a:ext uri="{FF2B5EF4-FFF2-40B4-BE49-F238E27FC236}">
                <a16:creationId xmlns:a16="http://schemas.microsoft.com/office/drawing/2014/main" id="{8B293C3C-A105-E37E-99A9-36838E9544A4}"/>
              </a:ext>
            </a:extLst>
          </p:cNvPr>
          <p:cNvPicPr>
            <a:picLocks noChangeAspect="1"/>
          </p:cNvPicPr>
          <p:nvPr/>
        </p:nvPicPr>
        <p:blipFill>
          <a:blip r:embed="rId3">
            <a:extLst>
              <a:ext uri="{28A0092B-C50C-407E-A947-70E740481C1C}">
                <a14:useLocalDpi xmlns:a14="http://schemas.microsoft.com/office/drawing/2010/main" val="0"/>
              </a:ext>
            </a:extLst>
          </a:blip>
          <a:srcRect l="1038" t="1731" r="1527" b="1928"/>
          <a:stretch/>
        </p:blipFill>
        <p:spPr>
          <a:xfrm>
            <a:off x="689811" y="1996211"/>
            <a:ext cx="4649355" cy="3037849"/>
          </a:xfrm>
          <a:prstGeom prst="rect">
            <a:avLst/>
          </a:prstGeom>
          <a:ln>
            <a:noFill/>
          </a:ln>
          <a:effectLst>
            <a:outerShdw blurRad="161706" algn="ctr" rotWithShape="0">
              <a:prstClr val="black">
                <a:alpha val="19184"/>
              </a:prstClr>
            </a:outerShdw>
          </a:effectLst>
        </p:spPr>
      </p:pic>
      <p:pic>
        <p:nvPicPr>
          <p:cNvPr id="7" name="Picture 6" descr="Graphical user interface, text, application, email&#10;&#10;Description automatically generated">
            <a:extLst>
              <a:ext uri="{FF2B5EF4-FFF2-40B4-BE49-F238E27FC236}">
                <a16:creationId xmlns:a16="http://schemas.microsoft.com/office/drawing/2014/main" id="{0A25A82E-D157-6DB4-2BFC-41FC39A1D936}"/>
              </a:ext>
            </a:extLst>
          </p:cNvPr>
          <p:cNvPicPr>
            <a:picLocks noChangeAspect="1"/>
          </p:cNvPicPr>
          <p:nvPr/>
        </p:nvPicPr>
        <p:blipFill>
          <a:blip r:embed="rId4">
            <a:extLst>
              <a:ext uri="{28A0092B-C50C-407E-A947-70E740481C1C}">
                <a14:useLocalDpi xmlns:a14="http://schemas.microsoft.com/office/drawing/2010/main" val="0"/>
              </a:ext>
            </a:extLst>
          </a:blip>
          <a:srcRect l="970" t="759" r="592" b="642"/>
          <a:stretch/>
        </p:blipFill>
        <p:spPr>
          <a:xfrm>
            <a:off x="938037" y="3600755"/>
            <a:ext cx="4152901" cy="2195565"/>
          </a:xfrm>
          <a:prstGeom prst="rect">
            <a:avLst/>
          </a:prstGeom>
          <a:ln>
            <a:noFill/>
          </a:ln>
          <a:effectLst>
            <a:outerShdw blurRad="161706" algn="ctr" rotWithShape="0">
              <a:prstClr val="black">
                <a:alpha val="19184"/>
              </a:prstClr>
            </a:outerShdw>
          </a:effectLst>
        </p:spPr>
      </p:pic>
      <p:pic>
        <p:nvPicPr>
          <p:cNvPr id="10" name="Content Placeholder 4" descr="Screen Shot 2019-08-13 at 8.44.53 PM.png">
            <a:extLst>
              <a:ext uri="{FF2B5EF4-FFF2-40B4-BE49-F238E27FC236}">
                <a16:creationId xmlns:a16="http://schemas.microsoft.com/office/drawing/2014/main" id="{B2C0F8E2-F1E9-453D-B658-61EF3FCA8DF7}"/>
              </a:ext>
            </a:extLst>
          </p:cNvPr>
          <p:cNvPicPr>
            <a:picLocks noGrp="1" noChangeAspect="1"/>
          </p:cNvPicPr>
          <p:nvPr>
            <p:ph sz="quarter" idx="4294967295"/>
          </p:nvPr>
        </p:nvPicPr>
        <p:blipFill>
          <a:blip r:embed="rId5"/>
          <a:srcRect t="-770" b="-770"/>
          <a:stretch>
            <a:fillRect/>
          </a:stretch>
        </p:blipFill>
        <p:spPr>
          <a:xfrm>
            <a:off x="7521003" y="3181573"/>
            <a:ext cx="3110793" cy="2614747"/>
          </a:xfrm>
          <a:effectLst>
            <a:outerShdw blurRad="196661" algn="ctr" rotWithShape="0">
              <a:prstClr val="black">
                <a:alpha val="25000"/>
              </a:prstClr>
            </a:outerShdw>
          </a:effectLst>
        </p:spPr>
      </p:pic>
    </p:spTree>
    <p:extLst>
      <p:ext uri="{BB962C8B-B14F-4D97-AF65-F5344CB8AC3E}">
        <p14:creationId xmlns:p14="http://schemas.microsoft.com/office/powerpoint/2010/main" val="2354767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A9E1B55-3BDD-481F-B481-5B9922EE2F89}"/>
              </a:ext>
            </a:extLst>
          </p:cNvPr>
          <p:cNvSpPr>
            <a:spLocks noGrp="1"/>
          </p:cNvSpPr>
          <p:nvPr>
            <p:ph sz="half" idx="4294967295"/>
          </p:nvPr>
        </p:nvSpPr>
        <p:spPr>
          <a:xfrm>
            <a:off x="864861" y="1865203"/>
            <a:ext cx="3808739" cy="2018308"/>
          </a:xfrm>
        </p:spPr>
        <p:txBody>
          <a:bodyPr>
            <a:normAutofit/>
          </a:bodyPr>
          <a:lstStyle/>
          <a:p>
            <a:pPr>
              <a:lnSpc>
                <a:spcPct val="100000"/>
              </a:lnSpc>
            </a:pPr>
            <a:r>
              <a:rPr lang="en-US" sz="1800" dirty="0">
                <a:latin typeface="Proxima Nova" panose="02000506030000020004" pitchFamily="2" charset="0"/>
              </a:rPr>
              <a:t>If a student completes the FAFSA form before their contributor the direct link to TAP will not populate.</a:t>
            </a:r>
          </a:p>
          <a:p>
            <a:pPr>
              <a:lnSpc>
                <a:spcPct val="100000"/>
              </a:lnSpc>
            </a:pPr>
            <a:r>
              <a:rPr lang="en-US" sz="1800" dirty="0">
                <a:latin typeface="Proxima Nova" panose="02000506030000020004" pitchFamily="2" charset="0"/>
              </a:rPr>
              <a:t>Applicants can apply for TAP anytime at hesc.ny.gov</a:t>
            </a:r>
          </a:p>
        </p:txBody>
      </p:sp>
      <p:sp>
        <p:nvSpPr>
          <p:cNvPr id="2" name="Title 1">
            <a:extLst>
              <a:ext uri="{FF2B5EF4-FFF2-40B4-BE49-F238E27FC236}">
                <a16:creationId xmlns:a16="http://schemas.microsoft.com/office/drawing/2014/main" id="{E32DAEAF-AAB1-A3A9-4383-E0A5ECFA588C}"/>
              </a:ext>
            </a:extLst>
          </p:cNvPr>
          <p:cNvSpPr txBox="1">
            <a:spLocks/>
          </p:cNvSpPr>
          <p:nvPr/>
        </p:nvSpPr>
        <p:spPr>
          <a:xfrm>
            <a:off x="864861" y="772164"/>
            <a:ext cx="4293416" cy="94509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3200" kern="1200" dirty="0">
                <a:solidFill>
                  <a:schemeClr val="tx1"/>
                </a:solidFill>
                <a:latin typeface="+mj-lt"/>
                <a:ea typeface="+mj-ea"/>
                <a:cs typeface="+mj-cs"/>
              </a:defRPr>
            </a:lvl1pPr>
          </a:lstStyle>
          <a:p>
            <a:pPr algn="l"/>
            <a:r>
              <a:rPr lang="en-US" altLang="en-US" b="1" dirty="0">
                <a:solidFill>
                  <a:srgbClr val="003049"/>
                </a:solidFill>
                <a:latin typeface="Proxima Nova" panose="02000506030000020004" pitchFamily="2" charset="0"/>
              </a:rPr>
              <a:t>Applying for TAP without FAFSA Link</a:t>
            </a:r>
            <a:endParaRPr lang="en-US" dirty="0">
              <a:solidFill>
                <a:srgbClr val="003049"/>
              </a:solidFill>
              <a:latin typeface="Proxima Nova" panose="02000506030000020004" pitchFamily="2" charset="0"/>
            </a:endParaRPr>
          </a:p>
        </p:txBody>
      </p:sp>
      <p:sp>
        <p:nvSpPr>
          <p:cNvPr id="5" name="TextBox 4">
            <a:extLst>
              <a:ext uri="{FF2B5EF4-FFF2-40B4-BE49-F238E27FC236}">
                <a16:creationId xmlns:a16="http://schemas.microsoft.com/office/drawing/2014/main" id="{A23DA6C7-6D26-B804-36E8-0179D9BA94F4}"/>
              </a:ext>
            </a:extLst>
          </p:cNvPr>
          <p:cNvSpPr txBox="1"/>
          <p:nvPr/>
        </p:nvSpPr>
        <p:spPr>
          <a:xfrm>
            <a:off x="864861" y="3883511"/>
            <a:ext cx="6097712" cy="369332"/>
          </a:xfrm>
          <a:prstGeom prst="rect">
            <a:avLst/>
          </a:prstGeom>
          <a:noFill/>
        </p:spPr>
        <p:txBody>
          <a:bodyPr wrap="square">
            <a:spAutoFit/>
          </a:bodyPr>
          <a:lstStyle/>
          <a:p>
            <a:r>
              <a:rPr lang="en-US" dirty="0">
                <a:latin typeface="Proxima Nova" panose="02000506030000020004" pitchFamily="2" charset="0"/>
                <a:hlinkClick r:id="rId2"/>
              </a:rPr>
              <a:t>Tuition Assistance Program (TAP) | HESC</a:t>
            </a:r>
            <a:endParaRPr lang="en-US" dirty="0">
              <a:latin typeface="Proxima Nova" panose="02000506030000020004" pitchFamily="2" charset="0"/>
            </a:endParaRPr>
          </a:p>
        </p:txBody>
      </p:sp>
      <p:pic>
        <p:nvPicPr>
          <p:cNvPr id="8" name="Picture 7" descr="Graphical user interface, application, Teams&#10;&#10;AI-generated content may be incorrect.">
            <a:extLst>
              <a:ext uri="{FF2B5EF4-FFF2-40B4-BE49-F238E27FC236}">
                <a16:creationId xmlns:a16="http://schemas.microsoft.com/office/drawing/2014/main" id="{0D36A39A-A4B8-9A93-A5B0-5CD9A42595A8}"/>
              </a:ext>
            </a:extLst>
          </p:cNvPr>
          <p:cNvPicPr>
            <a:picLocks noChangeAspect="1"/>
          </p:cNvPicPr>
          <p:nvPr/>
        </p:nvPicPr>
        <p:blipFill>
          <a:blip r:embed="rId3">
            <a:extLst>
              <a:ext uri="{28A0092B-C50C-407E-A947-70E740481C1C}">
                <a14:useLocalDpi xmlns:a14="http://schemas.microsoft.com/office/drawing/2010/main" val="0"/>
              </a:ext>
            </a:extLst>
          </a:blip>
          <a:srcRect b="61052"/>
          <a:stretch/>
        </p:blipFill>
        <p:spPr>
          <a:xfrm>
            <a:off x="5507915" y="211597"/>
            <a:ext cx="6088165" cy="6167688"/>
          </a:xfrm>
          <a:prstGeom prst="rect">
            <a:avLst/>
          </a:prstGeom>
        </p:spPr>
      </p:pic>
    </p:spTree>
    <p:extLst>
      <p:ext uri="{BB962C8B-B14F-4D97-AF65-F5344CB8AC3E}">
        <p14:creationId xmlns:p14="http://schemas.microsoft.com/office/powerpoint/2010/main" val="805245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shelf, library, indoor&#10;&#10;Description automatically generated">
            <a:extLst>
              <a:ext uri="{FF2B5EF4-FFF2-40B4-BE49-F238E27FC236}">
                <a16:creationId xmlns:a16="http://schemas.microsoft.com/office/drawing/2014/main" id="{3ACFCCE2-C7F7-E4D8-115A-7CBAE3D70620}"/>
              </a:ext>
            </a:extLst>
          </p:cNvPr>
          <p:cNvPicPr>
            <a:picLocks noGrp="1" noChangeAspect="1"/>
          </p:cNvPicPr>
          <p:nvPr>
            <p:ph type="pic" sz="quarter" idx="11"/>
          </p:nvPr>
        </p:nvPicPr>
        <p:blipFill>
          <a:blip r:embed="rId2" cstate="screen">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a:fillRect/>
          </a:stretch>
        </p:blipFill>
        <p:spPr>
          <a:xfrm>
            <a:off x="0" y="0"/>
            <a:ext cx="12206817" cy="6858000"/>
          </a:xfrm>
        </p:spPr>
      </p:pic>
      <p:sp>
        <p:nvSpPr>
          <p:cNvPr id="9" name="Rectangle 8"/>
          <p:cNvSpPr/>
          <p:nvPr/>
        </p:nvSpPr>
        <p:spPr>
          <a:xfrm>
            <a:off x="-14817" y="1974770"/>
            <a:ext cx="12206817" cy="2908460"/>
          </a:xfrm>
          <a:prstGeom prst="rect">
            <a:avLst/>
          </a:prstGeom>
          <a:gradFill flip="none" rotWithShape="1">
            <a:gsLst>
              <a:gs pos="0">
                <a:srgbClr val="65999E">
                  <a:alpha val="78824"/>
                </a:srgbClr>
              </a:gs>
              <a:gs pos="100000">
                <a:srgbClr val="0B5D66">
                  <a:alpha val="77647"/>
                </a:srgbClr>
              </a:gs>
            </a:gsLst>
            <a:lin ang="4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sz="2400" dirty="0">
              <a:solidFill>
                <a:prstClr val="white"/>
              </a:solidFill>
              <a:latin typeface="Calibri"/>
            </a:endParaRPr>
          </a:p>
        </p:txBody>
      </p:sp>
      <p:sp>
        <p:nvSpPr>
          <p:cNvPr id="13" name="TextBox 12"/>
          <p:cNvSpPr txBox="1"/>
          <p:nvPr/>
        </p:nvSpPr>
        <p:spPr>
          <a:xfrm>
            <a:off x="2225530" y="2967335"/>
            <a:ext cx="7755756" cy="923330"/>
          </a:xfrm>
          <a:prstGeom prst="rect">
            <a:avLst/>
          </a:prstGeom>
          <a:noFill/>
        </p:spPr>
        <p:txBody>
          <a:bodyPr wrap="square" lIns="91440" tIns="45720" rIns="91440" bIns="45720" rtlCol="0">
            <a:spAutoFit/>
          </a:bodyPr>
          <a:lstStyle/>
          <a:p>
            <a:pPr lvl="1" algn="ctr" defTabSz="609585">
              <a:defRPr/>
            </a:pPr>
            <a:r>
              <a:rPr lang="en-US" sz="5400" b="1" dirty="0">
                <a:solidFill>
                  <a:prstClr val="white"/>
                </a:solidFill>
                <a:latin typeface="Proxima Nova" panose="02000506030000020004" pitchFamily="2" charset="0"/>
              </a:rPr>
              <a:t>HESC Website</a:t>
            </a:r>
          </a:p>
        </p:txBody>
      </p:sp>
    </p:spTree>
    <p:extLst>
      <p:ext uri="{BB962C8B-B14F-4D97-AF65-F5344CB8AC3E}">
        <p14:creationId xmlns:p14="http://schemas.microsoft.com/office/powerpoint/2010/main" val="285727476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ppt_w"/>
                                          </p:val>
                                        </p:tav>
                                        <p:tav tm="100000">
                                          <p:val>
                                            <p:strVal val="#ppt_w"/>
                                          </p:val>
                                        </p:tav>
                                      </p:tavLst>
                                    </p:anim>
                                    <p:anim calcmode="lin" valueType="num">
                                      <p:cBhvr>
                                        <p:cTn id="8"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extLst>
    <p:ext uri="{6950BFC3-D8DA-4A85-94F7-54DA5524770B}">
      <p188:commentRel xmlns:p188="http://schemas.microsoft.com/office/powerpoint/2018/8/main" xmlns="" r:id="rId4"/>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C5C7665-1528-4889-A920-3E873B5AF2F7}"/>
              </a:ext>
            </a:extLst>
          </p:cNvPr>
          <p:cNvSpPr>
            <a:spLocks noGrp="1"/>
          </p:cNvSpPr>
          <p:nvPr>
            <p:ph type="body" idx="4294967295"/>
          </p:nvPr>
        </p:nvSpPr>
        <p:spPr>
          <a:xfrm>
            <a:off x="6809590" y="1859193"/>
            <a:ext cx="4647304" cy="3291743"/>
          </a:xfrm>
        </p:spPr>
        <p:txBody>
          <a:bodyPr>
            <a:normAutofit/>
          </a:bodyPr>
          <a:lstStyle/>
          <a:p>
            <a:pPr>
              <a:lnSpc>
                <a:spcPct val="100000"/>
              </a:lnSpc>
            </a:pPr>
            <a:r>
              <a:rPr lang="en-US" sz="1800" dirty="0">
                <a:latin typeface="Proxima Nova" panose="02000506030000020004"/>
              </a:rPr>
              <a:t>For students who do not meet citizenship eligibility for federal aid, such as undocumented and DACA students</a:t>
            </a:r>
          </a:p>
          <a:p>
            <a:pPr>
              <a:lnSpc>
                <a:spcPct val="100000"/>
              </a:lnSpc>
            </a:pPr>
            <a:r>
              <a:rPr lang="en-US" sz="1800" dirty="0">
                <a:latin typeface="Proxima Nova" panose="02000506030000020004"/>
              </a:rPr>
              <a:t>Students must meet NYS DREAM Act eligibility criteria</a:t>
            </a:r>
          </a:p>
          <a:p>
            <a:pPr lvl="1">
              <a:lnSpc>
                <a:spcPct val="100000"/>
              </a:lnSpc>
            </a:pPr>
            <a:r>
              <a:rPr lang="en-US" sz="1800" dirty="0">
                <a:latin typeface="Proxima Nova" panose="02000506030000020004"/>
              </a:rPr>
              <a:t>Graduated from a NYS high school after attending two or more years</a:t>
            </a:r>
          </a:p>
          <a:p>
            <a:pPr lvl="1">
              <a:lnSpc>
                <a:spcPct val="100000"/>
              </a:lnSpc>
            </a:pPr>
            <a:r>
              <a:rPr lang="en-US" sz="1800" dirty="0">
                <a:latin typeface="Proxima Nova" panose="02000506030000020004"/>
              </a:rPr>
              <a:t>NYS high school equivalency diploma</a:t>
            </a:r>
          </a:p>
          <a:p>
            <a:pPr lvl="1">
              <a:lnSpc>
                <a:spcPct val="100000"/>
              </a:lnSpc>
            </a:pPr>
            <a:r>
              <a:rPr lang="en-US" sz="1800" dirty="0">
                <a:latin typeface="Proxima Nova" panose="02000506030000020004"/>
              </a:rPr>
              <a:t>Qualified for in-State tuition at SUNY or CUNY</a:t>
            </a:r>
          </a:p>
        </p:txBody>
      </p:sp>
      <p:pic>
        <p:nvPicPr>
          <p:cNvPr id="5" name="Picture 4">
            <a:extLst>
              <a:ext uri="{FF2B5EF4-FFF2-40B4-BE49-F238E27FC236}">
                <a16:creationId xmlns:a16="http://schemas.microsoft.com/office/drawing/2014/main" id="{0F1226A0-F7C4-B3B1-90CB-E646520C6FC9}"/>
              </a:ext>
            </a:extLst>
          </p:cNvPr>
          <p:cNvPicPr>
            <a:picLocks noChangeAspect="1"/>
          </p:cNvPicPr>
          <p:nvPr/>
        </p:nvPicPr>
        <p:blipFill>
          <a:blip r:embed="rId3">
            <a:extLst>
              <a:ext uri="{28A0092B-C50C-407E-A947-70E740481C1C}">
                <a14:useLocalDpi xmlns:a14="http://schemas.microsoft.com/office/drawing/2010/main" val="0"/>
              </a:ext>
            </a:extLst>
          </a:blip>
          <a:srcRect b="56351"/>
          <a:stretch/>
        </p:blipFill>
        <p:spPr>
          <a:xfrm>
            <a:off x="606014" y="1433193"/>
            <a:ext cx="5668755" cy="4946092"/>
          </a:xfrm>
          <a:prstGeom prst="rect">
            <a:avLst/>
          </a:prstGeom>
          <a:effectLst>
            <a:outerShdw blurRad="220630" algn="ctr" rotWithShape="0">
              <a:prstClr val="black">
                <a:alpha val="24024"/>
              </a:prstClr>
            </a:outerShdw>
          </a:effectLst>
        </p:spPr>
      </p:pic>
      <p:sp>
        <p:nvSpPr>
          <p:cNvPr id="3" name="Title 1">
            <a:extLst>
              <a:ext uri="{FF2B5EF4-FFF2-40B4-BE49-F238E27FC236}">
                <a16:creationId xmlns:a16="http://schemas.microsoft.com/office/drawing/2014/main" id="{FEFFFE52-DBBC-38D8-3D65-32C4DB3FF11F}"/>
              </a:ext>
            </a:extLst>
          </p:cNvPr>
          <p:cNvSpPr txBox="1">
            <a:spLocks/>
          </p:cNvSpPr>
          <p:nvPr/>
        </p:nvSpPr>
        <p:spPr>
          <a:xfrm>
            <a:off x="487761" y="696860"/>
            <a:ext cx="11521280" cy="40061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3200" kern="1200" dirty="0">
                <a:solidFill>
                  <a:schemeClr val="tx1"/>
                </a:solidFill>
                <a:latin typeface="+mj-lt"/>
                <a:ea typeface="+mj-ea"/>
                <a:cs typeface="+mj-cs"/>
              </a:defRPr>
            </a:lvl1pPr>
          </a:lstStyle>
          <a:p>
            <a:r>
              <a:rPr lang="en-US" altLang="en-US" b="1" dirty="0">
                <a:solidFill>
                  <a:srgbClr val="003049"/>
                </a:solidFill>
                <a:latin typeface="Proxima Nova" panose="02000506030000020004" pitchFamily="2" charset="0"/>
              </a:rPr>
              <a:t>NYS DREAM Act Pathway</a:t>
            </a:r>
            <a:endParaRPr lang="en-US" dirty="0">
              <a:solidFill>
                <a:srgbClr val="003049"/>
              </a:solidFill>
              <a:latin typeface="Proxima Nova" panose="02000506030000020004" pitchFamily="2" charset="0"/>
            </a:endParaRPr>
          </a:p>
        </p:txBody>
      </p:sp>
      <p:sp>
        <p:nvSpPr>
          <p:cNvPr id="7" name="TextBox 6">
            <a:extLst>
              <a:ext uri="{FF2B5EF4-FFF2-40B4-BE49-F238E27FC236}">
                <a16:creationId xmlns:a16="http://schemas.microsoft.com/office/drawing/2014/main" id="{14FAF2C8-62A7-0BF7-34E9-7723E23B91E5}"/>
              </a:ext>
            </a:extLst>
          </p:cNvPr>
          <p:cNvSpPr txBox="1"/>
          <p:nvPr/>
        </p:nvSpPr>
        <p:spPr>
          <a:xfrm>
            <a:off x="6809590" y="5150936"/>
            <a:ext cx="4248181" cy="369332"/>
          </a:xfrm>
          <a:prstGeom prst="rect">
            <a:avLst/>
          </a:prstGeom>
          <a:noFill/>
        </p:spPr>
        <p:txBody>
          <a:bodyPr wrap="square">
            <a:spAutoFit/>
          </a:bodyPr>
          <a:lstStyle/>
          <a:p>
            <a:r>
              <a:rPr lang="en-US" dirty="0">
                <a:latin typeface="Proxima Nova" panose="02000506030000020004" pitchFamily="2" charset="0"/>
                <a:hlinkClick r:id="rId4"/>
              </a:rPr>
              <a:t>NYS DREAM Act | HESC</a:t>
            </a:r>
            <a:endParaRPr lang="en-US" dirty="0">
              <a:latin typeface="Proxima Nova" panose="02000506030000020004" pitchFamily="2" charset="0"/>
            </a:endParaRPr>
          </a:p>
        </p:txBody>
      </p:sp>
    </p:spTree>
    <p:extLst>
      <p:ext uri="{BB962C8B-B14F-4D97-AF65-F5344CB8AC3E}">
        <p14:creationId xmlns:p14="http://schemas.microsoft.com/office/powerpoint/2010/main" val="2667905570"/>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0D27132-001C-4915-BEA3-497BFCD65F3E}"/>
              </a:ext>
            </a:extLst>
          </p:cNvPr>
          <p:cNvSpPr>
            <a:spLocks noGrp="1"/>
          </p:cNvSpPr>
          <p:nvPr>
            <p:ph sz="half" idx="4294967295"/>
          </p:nvPr>
        </p:nvSpPr>
        <p:spPr>
          <a:xfrm>
            <a:off x="840985" y="1546572"/>
            <a:ext cx="4408748" cy="3373967"/>
          </a:xfrm>
        </p:spPr>
        <p:txBody>
          <a:bodyPr>
            <a:normAutofit/>
          </a:bodyPr>
          <a:lstStyle/>
          <a:p>
            <a:r>
              <a:rPr lang="en-US" sz="1800" dirty="0">
                <a:latin typeface="Proxima Nova" panose="02000506030000020004"/>
              </a:rPr>
              <a:t>When creating their HESCPIN account, applicants must be sure the identifying information must match their FAFSA.</a:t>
            </a:r>
          </a:p>
          <a:p>
            <a:pPr lvl="1"/>
            <a:r>
              <a:rPr lang="en-US" sz="1800" dirty="0">
                <a:latin typeface="Proxima Nova" panose="02000506030000020004"/>
              </a:rPr>
              <a:t>Students should create/use their own account to apply (cannot apply using a parent’s account)</a:t>
            </a:r>
          </a:p>
          <a:p>
            <a:pPr lvl="1"/>
            <a:r>
              <a:rPr lang="en-US" sz="1800" dirty="0">
                <a:latin typeface="Proxima Nova" panose="02000506030000020004"/>
              </a:rPr>
              <a:t>Student SSN, DOB must match exactly to what they used when filing their FAFSA application</a:t>
            </a:r>
          </a:p>
          <a:p>
            <a:r>
              <a:rPr lang="en-US" sz="1800" dirty="0">
                <a:latin typeface="Proxima Nova" panose="02000506030000020004"/>
              </a:rPr>
              <a:t>TAP applications submitted using HESC accounts that do not match FAFSA identity will not be processed</a:t>
            </a:r>
            <a:r>
              <a:rPr lang="en-US" sz="1867" dirty="0">
                <a:latin typeface="Montserrat" panose="00000500000000000000" pitchFamily="2" charset="0"/>
              </a:rPr>
              <a:t>.</a:t>
            </a:r>
          </a:p>
        </p:txBody>
      </p:sp>
      <p:pic>
        <p:nvPicPr>
          <p:cNvPr id="5" name="Content Placeholder 4" descr="Graphical user interface, website&#10;&#10;Description automatically generated">
            <a:extLst>
              <a:ext uri="{FF2B5EF4-FFF2-40B4-BE49-F238E27FC236}">
                <a16:creationId xmlns:a16="http://schemas.microsoft.com/office/drawing/2014/main" id="{F2119D98-047F-4342-B04C-E40CA0234C79}"/>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5896872" y="1473598"/>
            <a:ext cx="5617734" cy="3519917"/>
          </a:xfrm>
          <a:effectLst>
            <a:outerShdw blurRad="196661" sx="100382" sy="100382" algn="ctr" rotWithShape="0">
              <a:prstClr val="black">
                <a:alpha val="27803"/>
              </a:prstClr>
            </a:outerShdw>
          </a:effectLst>
        </p:spPr>
      </p:pic>
      <p:pic>
        <p:nvPicPr>
          <p:cNvPr id="2" name="Picture 1">
            <a:extLst>
              <a:ext uri="{FF2B5EF4-FFF2-40B4-BE49-F238E27FC236}">
                <a16:creationId xmlns:a16="http://schemas.microsoft.com/office/drawing/2014/main" id="{9EB69F41-E778-375D-BA6B-E54ACE8B8EE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11704" y="2245952"/>
            <a:ext cx="2889761" cy="3302002"/>
          </a:xfrm>
          <a:prstGeom prst="rect">
            <a:avLst/>
          </a:prstGeom>
          <a:effectLst>
            <a:outerShdw blurRad="166616" algn="ctr" rotWithShape="0">
              <a:prstClr val="black">
                <a:alpha val="25000"/>
              </a:prstClr>
            </a:outerShdw>
          </a:effectLst>
        </p:spPr>
      </p:pic>
      <p:sp>
        <p:nvSpPr>
          <p:cNvPr id="6" name="Title 1">
            <a:extLst>
              <a:ext uri="{FF2B5EF4-FFF2-40B4-BE49-F238E27FC236}">
                <a16:creationId xmlns:a16="http://schemas.microsoft.com/office/drawing/2014/main" id="{241B4C92-14E9-68DE-8D7E-1FE71235C944}"/>
              </a:ext>
            </a:extLst>
          </p:cNvPr>
          <p:cNvSpPr txBox="1">
            <a:spLocks/>
          </p:cNvSpPr>
          <p:nvPr/>
        </p:nvSpPr>
        <p:spPr>
          <a:xfrm>
            <a:off x="487761" y="696860"/>
            <a:ext cx="11521280" cy="40061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3200" kern="1200" dirty="0">
                <a:solidFill>
                  <a:schemeClr val="tx1"/>
                </a:solidFill>
                <a:latin typeface="+mj-lt"/>
                <a:ea typeface="+mj-ea"/>
                <a:cs typeface="+mj-cs"/>
              </a:defRPr>
            </a:lvl1pPr>
          </a:lstStyle>
          <a:p>
            <a:r>
              <a:rPr lang="en-US" altLang="en-US" b="1" dirty="0">
                <a:solidFill>
                  <a:srgbClr val="003049"/>
                </a:solidFill>
                <a:latin typeface="Proxima Nova" panose="02000506030000020004" pitchFamily="2" charset="0"/>
              </a:rPr>
              <a:t>Important Identity Matching</a:t>
            </a:r>
            <a:endParaRPr lang="en-US" dirty="0">
              <a:solidFill>
                <a:srgbClr val="003049"/>
              </a:solidFill>
              <a:latin typeface="Proxima Nova" panose="02000506030000020004" pitchFamily="2" charset="0"/>
            </a:endParaRPr>
          </a:p>
        </p:txBody>
      </p:sp>
    </p:spTree>
    <p:extLst>
      <p:ext uri="{BB962C8B-B14F-4D97-AF65-F5344CB8AC3E}">
        <p14:creationId xmlns:p14="http://schemas.microsoft.com/office/powerpoint/2010/main" val="3893237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FBD382-A759-EAF5-3229-ABBA3819A55E}"/>
              </a:ext>
            </a:extLst>
          </p:cNvPr>
          <p:cNvPicPr>
            <a:picLocks noChangeAspect="1"/>
          </p:cNvPicPr>
          <p:nvPr/>
        </p:nvPicPr>
        <p:blipFill>
          <a:blip r:embed="rId3"/>
          <a:stretch>
            <a:fillRect/>
          </a:stretch>
        </p:blipFill>
        <p:spPr>
          <a:xfrm>
            <a:off x="2876843" y="1379440"/>
            <a:ext cx="4459825" cy="2281898"/>
          </a:xfrm>
          <a:prstGeom prst="rect">
            <a:avLst/>
          </a:prstGeom>
          <a:effectLst>
            <a:outerShdw blurRad="261481" algn="ctr" rotWithShape="0">
              <a:prstClr val="black">
                <a:alpha val="24024"/>
              </a:prstClr>
            </a:outerShdw>
          </a:effectLst>
        </p:spPr>
      </p:pic>
      <p:pic>
        <p:nvPicPr>
          <p:cNvPr id="14" name="Content Placeholder 13" descr="Graphical user interface, text, application, email&#10;&#10;Description automatically generated">
            <a:extLst>
              <a:ext uri="{FF2B5EF4-FFF2-40B4-BE49-F238E27FC236}">
                <a16:creationId xmlns:a16="http://schemas.microsoft.com/office/drawing/2014/main" id="{24EF56AA-883E-498B-962B-C1F13A21DE86}"/>
              </a:ext>
            </a:extLst>
          </p:cNvPr>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755628" y="1695824"/>
            <a:ext cx="4454354" cy="3899840"/>
          </a:xfrm>
          <a:effectLst>
            <a:outerShdw blurRad="261481" algn="ctr" rotWithShape="0">
              <a:prstClr val="black">
                <a:alpha val="24024"/>
              </a:prstClr>
            </a:outerShdw>
          </a:effectLst>
        </p:spPr>
      </p:pic>
      <p:sp>
        <p:nvSpPr>
          <p:cNvPr id="15" name="Content Placeholder 14">
            <a:extLst>
              <a:ext uri="{FF2B5EF4-FFF2-40B4-BE49-F238E27FC236}">
                <a16:creationId xmlns:a16="http://schemas.microsoft.com/office/drawing/2014/main" id="{7CAB2B32-7845-4411-9953-0D467019A681}"/>
              </a:ext>
            </a:extLst>
          </p:cNvPr>
          <p:cNvSpPr>
            <a:spLocks noGrp="1"/>
          </p:cNvSpPr>
          <p:nvPr>
            <p:ph sz="half" idx="4294967295"/>
          </p:nvPr>
        </p:nvSpPr>
        <p:spPr>
          <a:xfrm>
            <a:off x="8600696" y="2233864"/>
            <a:ext cx="2835676" cy="2390271"/>
          </a:xfrm>
        </p:spPr>
        <p:txBody>
          <a:bodyPr anchor="ctr">
            <a:normAutofit/>
          </a:bodyPr>
          <a:lstStyle/>
          <a:p>
            <a:r>
              <a:rPr lang="en-US" sz="1800" dirty="0">
                <a:latin typeface="Proxima Nova" panose="02000506030000020004"/>
                <a:cs typeface="Microsoft New Tai Lue" panose="020B0502040204020203" pitchFamily="34" charset="0"/>
              </a:rPr>
              <a:t>Students must be sure to list New York for the “State of Residence” question on FAFSA and list at least one eligible college located in New York State for the TAP application to be made available to them.</a:t>
            </a:r>
          </a:p>
        </p:txBody>
      </p:sp>
      <p:pic>
        <p:nvPicPr>
          <p:cNvPr id="5" name="Picture 4">
            <a:extLst>
              <a:ext uri="{FF2B5EF4-FFF2-40B4-BE49-F238E27FC236}">
                <a16:creationId xmlns:a16="http://schemas.microsoft.com/office/drawing/2014/main" id="{8ADDDB89-6744-4AAA-B26A-F28ECD4E7B5D}"/>
              </a:ext>
            </a:extLst>
          </p:cNvPr>
          <p:cNvPicPr>
            <a:picLocks noChangeAspect="1"/>
          </p:cNvPicPr>
          <p:nvPr/>
        </p:nvPicPr>
        <p:blipFill>
          <a:blip r:embed="rId5"/>
          <a:stretch>
            <a:fillRect/>
          </a:stretch>
        </p:blipFill>
        <p:spPr>
          <a:xfrm>
            <a:off x="1114197" y="2200852"/>
            <a:ext cx="535883" cy="297713"/>
          </a:xfrm>
          <a:prstGeom prst="rect">
            <a:avLst/>
          </a:prstGeom>
        </p:spPr>
      </p:pic>
      <p:pic>
        <p:nvPicPr>
          <p:cNvPr id="9" name="Picture 8">
            <a:extLst>
              <a:ext uri="{FF2B5EF4-FFF2-40B4-BE49-F238E27FC236}">
                <a16:creationId xmlns:a16="http://schemas.microsoft.com/office/drawing/2014/main" id="{6E743E96-C77C-C128-EE77-6135DC88DB3C}"/>
              </a:ext>
            </a:extLst>
          </p:cNvPr>
          <p:cNvPicPr>
            <a:picLocks noChangeAspect="1"/>
          </p:cNvPicPr>
          <p:nvPr/>
        </p:nvPicPr>
        <p:blipFill>
          <a:blip r:embed="rId6"/>
          <a:stretch>
            <a:fillRect/>
          </a:stretch>
        </p:blipFill>
        <p:spPr>
          <a:xfrm>
            <a:off x="3412726" y="3098588"/>
            <a:ext cx="2835675" cy="2954975"/>
          </a:xfrm>
          <a:prstGeom prst="rect">
            <a:avLst/>
          </a:prstGeom>
          <a:effectLst>
            <a:outerShdw blurRad="261481" algn="ctr" rotWithShape="0">
              <a:prstClr val="black">
                <a:alpha val="24024"/>
              </a:prstClr>
            </a:outerShdw>
          </a:effectLst>
        </p:spPr>
      </p:pic>
      <p:sp>
        <p:nvSpPr>
          <p:cNvPr id="3" name="Title 1">
            <a:extLst>
              <a:ext uri="{FF2B5EF4-FFF2-40B4-BE49-F238E27FC236}">
                <a16:creationId xmlns:a16="http://schemas.microsoft.com/office/drawing/2014/main" id="{6E2A1166-9FCE-1F00-278D-1D9B9E04D345}"/>
              </a:ext>
            </a:extLst>
          </p:cNvPr>
          <p:cNvSpPr txBox="1">
            <a:spLocks/>
          </p:cNvSpPr>
          <p:nvPr/>
        </p:nvSpPr>
        <p:spPr>
          <a:xfrm>
            <a:off x="487761" y="696860"/>
            <a:ext cx="11521280" cy="40061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3200" kern="1200" dirty="0">
                <a:solidFill>
                  <a:schemeClr val="tx1"/>
                </a:solidFill>
                <a:latin typeface="+mj-lt"/>
                <a:ea typeface="+mj-ea"/>
                <a:cs typeface="+mj-cs"/>
              </a:defRPr>
            </a:lvl1pPr>
          </a:lstStyle>
          <a:p>
            <a:r>
              <a:rPr lang="en-US" altLang="en-US" b="1" dirty="0">
                <a:solidFill>
                  <a:srgbClr val="003049"/>
                </a:solidFill>
                <a:latin typeface="Proxima Nova" panose="02000506030000020004" pitchFamily="2" charset="0"/>
              </a:rPr>
              <a:t>Indicate NYS Residence</a:t>
            </a:r>
            <a:endParaRPr lang="en-US" dirty="0">
              <a:solidFill>
                <a:srgbClr val="003049"/>
              </a:solidFill>
              <a:latin typeface="Proxima Nova" panose="02000506030000020004" pitchFamily="2" charset="0"/>
            </a:endParaRPr>
          </a:p>
        </p:txBody>
      </p:sp>
      <p:pic>
        <p:nvPicPr>
          <p:cNvPr id="11" name="Picture 10">
            <a:extLst>
              <a:ext uri="{FF2B5EF4-FFF2-40B4-BE49-F238E27FC236}">
                <a16:creationId xmlns:a16="http://schemas.microsoft.com/office/drawing/2014/main" id="{83B3D189-24C4-4015-A29C-521F6F14AFE0}"/>
              </a:ext>
            </a:extLst>
          </p:cNvPr>
          <p:cNvPicPr>
            <a:picLocks noChangeAspect="1"/>
          </p:cNvPicPr>
          <p:nvPr/>
        </p:nvPicPr>
        <p:blipFill>
          <a:blip r:embed="rId5"/>
          <a:stretch>
            <a:fillRect/>
          </a:stretch>
        </p:blipFill>
        <p:spPr>
          <a:xfrm>
            <a:off x="2876843" y="4576075"/>
            <a:ext cx="535883" cy="297713"/>
          </a:xfrm>
          <a:prstGeom prst="rect">
            <a:avLst/>
          </a:prstGeom>
        </p:spPr>
      </p:pic>
    </p:spTree>
    <p:extLst>
      <p:ext uri="{BB962C8B-B14F-4D97-AF65-F5344CB8AC3E}">
        <p14:creationId xmlns:p14="http://schemas.microsoft.com/office/powerpoint/2010/main" val="1512600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16001" y="1803400"/>
            <a:ext cx="3362362" cy="3860800"/>
          </a:xfrm>
        </p:spPr>
        <p:txBody>
          <a:bodyPr>
            <a:normAutofit/>
          </a:bodyPr>
          <a:lstStyle/>
          <a:p>
            <a:r>
              <a:rPr lang="en-US" sz="1800" dirty="0">
                <a:latin typeface="Proxima Nova" panose="02000506030000020004"/>
              </a:rPr>
              <a:t>Scholarship programs, including the Excelsior Scholarship, Enhanced Tuition Award and STEM Incentive, require a supplemental application to be filed by first time applicants on HESC website</a:t>
            </a:r>
          </a:p>
          <a:p>
            <a:r>
              <a:rPr lang="en-US" sz="1800" dirty="0">
                <a:latin typeface="Proxima Nova" panose="02000506030000020004"/>
              </a:rPr>
              <a:t>DREAM Act applicants will be referred to their NYS DREAM Act application to add the scholarship application</a:t>
            </a:r>
          </a:p>
          <a:p>
            <a:pPr marL="0" indent="0">
              <a:buNone/>
            </a:pPr>
            <a:endParaRPr lang="en-US" sz="2133" dirty="0">
              <a:latin typeface="Montserrat" panose="00000500000000000000" pitchFamily="2" charset="0"/>
            </a:endParaRPr>
          </a:p>
        </p:txBody>
      </p:sp>
      <p:pic>
        <p:nvPicPr>
          <p:cNvPr id="4" name="Picture 3">
            <a:extLst>
              <a:ext uri="{FF2B5EF4-FFF2-40B4-BE49-F238E27FC236}">
                <a16:creationId xmlns:a16="http://schemas.microsoft.com/office/drawing/2014/main" id="{C756C778-37C1-F7D8-7AF1-60E488BD3278}"/>
              </a:ext>
            </a:extLst>
          </p:cNvPr>
          <p:cNvPicPr>
            <a:picLocks noChangeAspect="1"/>
          </p:cNvPicPr>
          <p:nvPr/>
        </p:nvPicPr>
        <p:blipFill>
          <a:blip r:embed="rId3"/>
          <a:stretch>
            <a:fillRect/>
          </a:stretch>
        </p:blipFill>
        <p:spPr>
          <a:xfrm>
            <a:off x="5808738" y="1555779"/>
            <a:ext cx="5644557" cy="3368371"/>
          </a:xfrm>
          <a:prstGeom prst="rect">
            <a:avLst/>
          </a:prstGeom>
          <a:effectLst>
            <a:outerShdw blurRad="199318" algn="ctr" rotWithShape="0">
              <a:prstClr val="black">
                <a:alpha val="25000"/>
              </a:prstClr>
            </a:outerShdw>
          </a:effectLst>
        </p:spPr>
      </p:pic>
      <p:pic>
        <p:nvPicPr>
          <p:cNvPr id="7" name="Picture 6">
            <a:extLst>
              <a:ext uri="{FF2B5EF4-FFF2-40B4-BE49-F238E27FC236}">
                <a16:creationId xmlns:a16="http://schemas.microsoft.com/office/drawing/2014/main" id="{AD2E56EA-7FB9-1B13-B085-42E318A7BFBC}"/>
              </a:ext>
            </a:extLst>
          </p:cNvPr>
          <p:cNvPicPr>
            <a:picLocks noChangeAspect="1"/>
          </p:cNvPicPr>
          <p:nvPr/>
        </p:nvPicPr>
        <p:blipFill>
          <a:blip r:embed="rId4"/>
          <a:stretch>
            <a:fillRect/>
          </a:stretch>
        </p:blipFill>
        <p:spPr>
          <a:xfrm>
            <a:off x="5647015" y="4278786"/>
            <a:ext cx="5968001" cy="1503748"/>
          </a:xfrm>
          <a:prstGeom prst="rect">
            <a:avLst/>
          </a:prstGeom>
          <a:effectLst>
            <a:outerShdw blurRad="199318" algn="ctr" rotWithShape="0">
              <a:prstClr val="black">
                <a:alpha val="25000"/>
              </a:prstClr>
            </a:outerShdw>
          </a:effectLst>
        </p:spPr>
      </p:pic>
      <p:sp>
        <p:nvSpPr>
          <p:cNvPr id="2" name="Title 1">
            <a:extLst>
              <a:ext uri="{FF2B5EF4-FFF2-40B4-BE49-F238E27FC236}">
                <a16:creationId xmlns:a16="http://schemas.microsoft.com/office/drawing/2014/main" id="{13181C8E-9114-D562-2CF9-DD5AF8A12998}"/>
              </a:ext>
            </a:extLst>
          </p:cNvPr>
          <p:cNvSpPr txBox="1">
            <a:spLocks/>
          </p:cNvSpPr>
          <p:nvPr/>
        </p:nvSpPr>
        <p:spPr>
          <a:xfrm>
            <a:off x="487761" y="696860"/>
            <a:ext cx="11521280" cy="40061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3200" kern="1200" dirty="0">
                <a:solidFill>
                  <a:schemeClr val="tx1"/>
                </a:solidFill>
                <a:latin typeface="+mj-lt"/>
                <a:ea typeface="+mj-ea"/>
                <a:cs typeface="+mj-cs"/>
              </a:defRPr>
            </a:lvl1pPr>
          </a:lstStyle>
          <a:p>
            <a:r>
              <a:rPr lang="en-US" altLang="en-US" b="1" dirty="0">
                <a:solidFill>
                  <a:srgbClr val="003049"/>
                </a:solidFill>
                <a:latin typeface="Proxima Nova" panose="02000506030000020004" pitchFamily="2" charset="0"/>
              </a:rPr>
              <a:t>Applying for NYS Scholarships and Incentives</a:t>
            </a:r>
            <a:endParaRPr lang="en-US" dirty="0">
              <a:solidFill>
                <a:srgbClr val="003049"/>
              </a:solidFill>
              <a:latin typeface="Proxima Nova" panose="02000506030000020004" pitchFamily="2" charset="0"/>
            </a:endParaRPr>
          </a:p>
        </p:txBody>
      </p:sp>
    </p:spTree>
    <p:extLst>
      <p:ext uri="{BB962C8B-B14F-4D97-AF65-F5344CB8AC3E}">
        <p14:creationId xmlns:p14="http://schemas.microsoft.com/office/powerpoint/2010/main" val="65381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F86BF35-DC4D-4612-8CB2-30F2AC4AA6FA}"/>
              </a:ext>
            </a:extLst>
          </p:cNvPr>
          <p:cNvGrpSpPr/>
          <p:nvPr/>
        </p:nvGrpSpPr>
        <p:grpSpPr>
          <a:xfrm>
            <a:off x="2638030" y="2536442"/>
            <a:ext cx="6915940" cy="1683502"/>
            <a:chOff x="792882" y="2117785"/>
            <a:chExt cx="3161351" cy="769548"/>
          </a:xfrm>
        </p:grpSpPr>
        <p:sp>
          <p:nvSpPr>
            <p:cNvPr id="10" name="TextBox 9">
              <a:extLst>
                <a:ext uri="{FF2B5EF4-FFF2-40B4-BE49-F238E27FC236}">
                  <a16:creationId xmlns:a16="http://schemas.microsoft.com/office/drawing/2014/main" id="{FB9F8727-871D-46AF-9129-29855FCCFF02}"/>
                </a:ext>
              </a:extLst>
            </p:cNvPr>
            <p:cNvSpPr txBox="1"/>
            <p:nvPr/>
          </p:nvSpPr>
          <p:spPr>
            <a:xfrm>
              <a:off x="792882" y="2117785"/>
              <a:ext cx="3161351" cy="604959"/>
            </a:xfrm>
            <a:prstGeom prst="rect">
              <a:avLst/>
            </a:prstGeom>
            <a:noFill/>
          </p:spPr>
          <p:txBody>
            <a:bodyPr wrap="square" lIns="91440" tIns="45720" rIns="91440" bIns="45720" rtlCol="0">
              <a:spAutoFit/>
            </a:bodyPr>
            <a:lstStyle/>
            <a:p>
              <a:pPr algn="ctr"/>
              <a:r>
                <a:rPr lang="en-US" sz="8000" b="1" dirty="0">
                  <a:solidFill>
                    <a:schemeClr val="bg1"/>
                  </a:solidFill>
                  <a:latin typeface="Proxima Nova" panose="02000506030000020004" pitchFamily="2" charset="0"/>
                </a:rPr>
                <a:t>THANK YOU!</a:t>
              </a:r>
            </a:p>
          </p:txBody>
        </p:sp>
        <p:sp>
          <p:nvSpPr>
            <p:cNvPr id="11" name="TextBox 10">
              <a:extLst>
                <a:ext uri="{FF2B5EF4-FFF2-40B4-BE49-F238E27FC236}">
                  <a16:creationId xmlns:a16="http://schemas.microsoft.com/office/drawing/2014/main" id="{10273B6C-C83F-46DA-B2A9-771F628A19C0}"/>
                </a:ext>
              </a:extLst>
            </p:cNvPr>
            <p:cNvSpPr txBox="1"/>
            <p:nvPr/>
          </p:nvSpPr>
          <p:spPr>
            <a:xfrm>
              <a:off x="1171151" y="2676301"/>
              <a:ext cx="2404813" cy="211032"/>
            </a:xfrm>
            <a:prstGeom prst="rect">
              <a:avLst/>
            </a:prstGeom>
            <a:noFill/>
          </p:spPr>
          <p:txBody>
            <a:bodyPr wrap="square" lIns="91440" tIns="45720" rIns="91440" bIns="45720" rtlCol="0">
              <a:spAutoFit/>
            </a:bodyPr>
            <a:lstStyle/>
            <a:p>
              <a:pPr algn="ctr"/>
              <a:r>
                <a:rPr lang="en-US" sz="2400" dirty="0">
                  <a:solidFill>
                    <a:srgbClr val="FFFFFF"/>
                  </a:solidFill>
                  <a:latin typeface="Proxima Nova" panose="02000506030000020004" pitchFamily="2" charset="0"/>
                  <a:ea typeface="Montserrat Light" charset="0"/>
                  <a:cs typeface="Montserrat Light"/>
                </a:rPr>
                <a:t>hesc.ny.gov</a:t>
              </a:r>
              <a:endParaRPr lang="en-US" sz="2400" dirty="0">
                <a:solidFill>
                  <a:srgbClr val="FFFFFF"/>
                </a:solidFill>
                <a:latin typeface="Proxima Nova" panose="02000506030000020004" pitchFamily="2" charset="0"/>
                <a:ea typeface="Montserrat" charset="0"/>
                <a:cs typeface="Montserrat Light"/>
              </a:endParaRPr>
            </a:p>
          </p:txBody>
        </p:sp>
      </p:grpSp>
    </p:spTree>
    <p:extLst>
      <p:ext uri="{BB962C8B-B14F-4D97-AF65-F5344CB8AC3E}">
        <p14:creationId xmlns:p14="http://schemas.microsoft.com/office/powerpoint/2010/main" val="968486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CF0994-92C6-C44E-DCAC-29497823E318}"/>
              </a:ext>
            </a:extLst>
          </p:cNvPr>
          <p:cNvSpPr txBox="1"/>
          <p:nvPr/>
        </p:nvSpPr>
        <p:spPr>
          <a:xfrm>
            <a:off x="806576" y="1890812"/>
            <a:ext cx="3278120" cy="2585323"/>
          </a:xfrm>
          <a:prstGeom prst="rect">
            <a:avLst/>
          </a:prstGeom>
          <a:noFill/>
        </p:spPr>
        <p:txBody>
          <a:bodyPr wrap="square">
            <a:spAutoFit/>
          </a:bodyPr>
          <a:lstStyle/>
          <a:p>
            <a:pPr marL="342900" indent="-342900">
              <a:buFont typeface="Arial" panose="020B0604020202020204" pitchFamily="34" charset="0"/>
              <a:buChar char="•"/>
            </a:pPr>
            <a:r>
              <a:rPr lang="en-US" dirty="0">
                <a:latin typeface="Proxima Nova" panose="02000506030000020004"/>
              </a:rPr>
              <a:t>Sign up for the Counselor Newsletter</a:t>
            </a:r>
          </a:p>
          <a:p>
            <a:pPr marL="342900" indent="-342900">
              <a:buFont typeface="Arial" panose="020B0604020202020204" pitchFamily="34" charset="0"/>
              <a:buChar char="•"/>
            </a:pPr>
            <a:r>
              <a:rPr lang="en-US" dirty="0">
                <a:latin typeface="Proxima Nova" panose="02000506030000020004"/>
              </a:rPr>
              <a:t>College Application Month resources and materials</a:t>
            </a:r>
          </a:p>
          <a:p>
            <a:pPr marL="342900" indent="-342900">
              <a:buFont typeface="Arial" panose="020B0604020202020204" pitchFamily="34" charset="0"/>
              <a:buChar char="•"/>
            </a:pPr>
            <a:r>
              <a:rPr lang="en-US" dirty="0">
                <a:latin typeface="Proxima Nova" panose="02000506030000020004"/>
              </a:rPr>
              <a:t>Information on the FAFSA Completion Initiative</a:t>
            </a:r>
          </a:p>
          <a:p>
            <a:pPr marL="342900" indent="-342900">
              <a:buFont typeface="Arial" panose="020B0604020202020204" pitchFamily="34" charset="0"/>
              <a:buChar char="•"/>
            </a:pPr>
            <a:r>
              <a:rPr lang="en-US" dirty="0">
                <a:latin typeface="Proxima Nova" panose="02000506030000020004"/>
              </a:rPr>
              <a:t>FAFSA Ready Training – a brand-new resource for high school counselors</a:t>
            </a:r>
            <a:endParaRPr lang="en-US" dirty="0">
              <a:latin typeface="Proxima Nova" panose="02000506030000020004" pitchFamily="2" charset="0"/>
            </a:endParaRPr>
          </a:p>
        </p:txBody>
      </p:sp>
      <p:sp>
        <p:nvSpPr>
          <p:cNvPr id="36" name="Title 1">
            <a:extLst>
              <a:ext uri="{FF2B5EF4-FFF2-40B4-BE49-F238E27FC236}">
                <a16:creationId xmlns:a16="http://schemas.microsoft.com/office/drawing/2014/main" id="{A65077A6-A1E9-7A84-A563-9217B0E1031D}"/>
              </a:ext>
            </a:extLst>
          </p:cNvPr>
          <p:cNvSpPr txBox="1">
            <a:spLocks/>
          </p:cNvSpPr>
          <p:nvPr/>
        </p:nvSpPr>
        <p:spPr>
          <a:xfrm>
            <a:off x="806576" y="1079401"/>
            <a:ext cx="5161961" cy="4832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3049"/>
                </a:solidFill>
                <a:latin typeface="Proxima Nova" panose="02000506030000020004" pitchFamily="2" charset="0"/>
              </a:rPr>
              <a:t>Counselor Resources</a:t>
            </a:r>
          </a:p>
        </p:txBody>
      </p:sp>
      <p:pic>
        <p:nvPicPr>
          <p:cNvPr id="3" name="Picture 2">
            <a:extLst>
              <a:ext uri="{FF2B5EF4-FFF2-40B4-BE49-F238E27FC236}">
                <a16:creationId xmlns:a16="http://schemas.microsoft.com/office/drawing/2014/main" id="{5F726951-B977-1C03-9419-48477AFC4E0E}"/>
              </a:ext>
            </a:extLst>
          </p:cNvPr>
          <p:cNvPicPr>
            <a:picLocks noChangeAspect="1"/>
          </p:cNvPicPr>
          <p:nvPr/>
        </p:nvPicPr>
        <p:blipFill>
          <a:blip r:embed="rId3"/>
          <a:stretch>
            <a:fillRect/>
          </a:stretch>
        </p:blipFill>
        <p:spPr>
          <a:xfrm>
            <a:off x="5212423" y="2281872"/>
            <a:ext cx="5394699" cy="3725783"/>
          </a:xfrm>
          <a:prstGeom prst="rect">
            <a:avLst/>
          </a:prstGeom>
          <a:ln>
            <a:noFill/>
          </a:ln>
          <a:effectLst>
            <a:outerShdw blurRad="292100" dist="139700" dir="2700000" algn="tl" rotWithShape="0">
              <a:srgbClr val="333333">
                <a:alpha val="17000"/>
              </a:srgbClr>
            </a:outerShdw>
          </a:effectLst>
        </p:spPr>
      </p:pic>
      <p:pic>
        <p:nvPicPr>
          <p:cNvPr id="2" name="Picture 1">
            <a:extLst>
              <a:ext uri="{FF2B5EF4-FFF2-40B4-BE49-F238E27FC236}">
                <a16:creationId xmlns:a16="http://schemas.microsoft.com/office/drawing/2014/main" id="{71FD8647-F797-FD37-4601-615F4E60D781}"/>
              </a:ext>
            </a:extLst>
          </p:cNvPr>
          <p:cNvPicPr>
            <a:picLocks noChangeAspect="1"/>
          </p:cNvPicPr>
          <p:nvPr/>
        </p:nvPicPr>
        <p:blipFill rotWithShape="1">
          <a:blip r:embed="rId4"/>
          <a:srcRect l="35932" t="-681" r="1172" b="2333"/>
          <a:stretch/>
        </p:blipFill>
        <p:spPr>
          <a:xfrm>
            <a:off x="7112002" y="584539"/>
            <a:ext cx="4356941" cy="2199758"/>
          </a:xfrm>
          <a:prstGeom prst="rect">
            <a:avLst/>
          </a:prstGeom>
          <a:ln>
            <a:noFill/>
          </a:ln>
          <a:effectLst>
            <a:outerShdw blurRad="292100" dist="139700" dir="2700000" algn="tl" rotWithShape="0">
              <a:srgbClr val="333333">
                <a:alpha val="17000"/>
              </a:srgbClr>
            </a:outerShdw>
          </a:effectLst>
        </p:spPr>
      </p:pic>
      <p:sp>
        <p:nvSpPr>
          <p:cNvPr id="5" name="TextBox 4">
            <a:extLst>
              <a:ext uri="{FF2B5EF4-FFF2-40B4-BE49-F238E27FC236}">
                <a16:creationId xmlns:a16="http://schemas.microsoft.com/office/drawing/2014/main" id="{DADD8FFB-4073-0E18-DA1E-C3DAAEF67498}"/>
              </a:ext>
            </a:extLst>
          </p:cNvPr>
          <p:cNvSpPr txBox="1"/>
          <p:nvPr/>
        </p:nvSpPr>
        <p:spPr>
          <a:xfrm>
            <a:off x="806576" y="5104516"/>
            <a:ext cx="3769438" cy="369332"/>
          </a:xfrm>
          <a:prstGeom prst="rect">
            <a:avLst/>
          </a:prstGeom>
          <a:noFill/>
        </p:spPr>
        <p:txBody>
          <a:bodyPr wrap="square">
            <a:spAutoFit/>
          </a:bodyPr>
          <a:lstStyle/>
          <a:p>
            <a:r>
              <a:rPr lang="en-US" dirty="0">
                <a:latin typeface="Proxima Nova" panose="02000506030000020004" pitchFamily="2" charset="0"/>
                <a:hlinkClick r:id="rId5"/>
              </a:rPr>
              <a:t>School Counselors | HESC</a:t>
            </a:r>
            <a:endParaRPr lang="en-US" dirty="0">
              <a:latin typeface="Proxima Nova" panose="02000506030000020004" pitchFamily="2" charset="0"/>
            </a:endParaRPr>
          </a:p>
        </p:txBody>
      </p:sp>
    </p:spTree>
    <p:extLst>
      <p:ext uri="{BB962C8B-B14F-4D97-AF65-F5344CB8AC3E}">
        <p14:creationId xmlns:p14="http://schemas.microsoft.com/office/powerpoint/2010/main" val="201627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CF0994-92C6-C44E-DCAC-29497823E318}"/>
              </a:ext>
            </a:extLst>
          </p:cNvPr>
          <p:cNvSpPr txBox="1"/>
          <p:nvPr/>
        </p:nvSpPr>
        <p:spPr>
          <a:xfrm>
            <a:off x="737221" y="1941913"/>
            <a:ext cx="4036159" cy="2308324"/>
          </a:xfrm>
          <a:prstGeom prst="rect">
            <a:avLst/>
          </a:prstGeom>
          <a:noFill/>
        </p:spPr>
        <p:txBody>
          <a:bodyPr wrap="square">
            <a:spAutoFit/>
          </a:bodyPr>
          <a:lstStyle/>
          <a:p>
            <a:pPr marL="342900" indent="-342900">
              <a:buFont typeface="Arial" panose="020B0604020202020204" pitchFamily="34" charset="0"/>
              <a:buChar char="•"/>
            </a:pPr>
            <a:r>
              <a:rPr lang="en-US" dirty="0">
                <a:latin typeface="Proxima Nova" panose="02000506030000020004"/>
              </a:rPr>
              <a:t>Key points to consider on FAFSA privacy, Federal and NYS financial aid, and current eligibility requirements</a:t>
            </a:r>
          </a:p>
          <a:p>
            <a:pPr marL="342900" indent="-342900">
              <a:buFont typeface="Arial" panose="020B0604020202020204" pitchFamily="34" charset="0"/>
              <a:buChar char="•"/>
            </a:pPr>
            <a:r>
              <a:rPr lang="en-US" dirty="0">
                <a:latin typeface="Proxima Nova" panose="02000506030000020004"/>
              </a:rPr>
              <a:t>Steps students can take now to gain more information and see what opportunities are available to them. </a:t>
            </a:r>
          </a:p>
        </p:txBody>
      </p:sp>
      <p:sp>
        <p:nvSpPr>
          <p:cNvPr id="36" name="Title 1">
            <a:extLst>
              <a:ext uri="{FF2B5EF4-FFF2-40B4-BE49-F238E27FC236}">
                <a16:creationId xmlns:a16="http://schemas.microsoft.com/office/drawing/2014/main" id="{A65077A6-A1E9-7A84-A563-9217B0E1031D}"/>
              </a:ext>
            </a:extLst>
          </p:cNvPr>
          <p:cNvSpPr txBox="1">
            <a:spLocks/>
          </p:cNvSpPr>
          <p:nvPr/>
        </p:nvSpPr>
        <p:spPr>
          <a:xfrm>
            <a:off x="737220" y="866151"/>
            <a:ext cx="3745879" cy="102012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3049"/>
                </a:solidFill>
                <a:latin typeface="Proxima Nova" panose="02000506030000020004" pitchFamily="2" charset="0"/>
              </a:rPr>
              <a:t>Mixed Status Family Guidance</a:t>
            </a:r>
          </a:p>
        </p:txBody>
      </p:sp>
      <p:sp>
        <p:nvSpPr>
          <p:cNvPr id="5" name="TextBox 4">
            <a:extLst>
              <a:ext uri="{FF2B5EF4-FFF2-40B4-BE49-F238E27FC236}">
                <a16:creationId xmlns:a16="http://schemas.microsoft.com/office/drawing/2014/main" id="{244FB14B-E145-5F6E-21EB-95285D98CD81}"/>
              </a:ext>
            </a:extLst>
          </p:cNvPr>
          <p:cNvSpPr txBox="1"/>
          <p:nvPr/>
        </p:nvSpPr>
        <p:spPr>
          <a:xfrm>
            <a:off x="737221" y="4305870"/>
            <a:ext cx="4750721" cy="369332"/>
          </a:xfrm>
          <a:prstGeom prst="rect">
            <a:avLst/>
          </a:prstGeom>
          <a:noFill/>
        </p:spPr>
        <p:txBody>
          <a:bodyPr wrap="square">
            <a:spAutoFit/>
          </a:bodyPr>
          <a:lstStyle/>
          <a:p>
            <a:r>
              <a:rPr lang="en-US" dirty="0">
                <a:latin typeface="Proxima Nova" panose="02000506030000020004" pitchFamily="2" charset="0"/>
                <a:hlinkClick r:id="rId3"/>
              </a:rPr>
              <a:t>Guidance for Mixed-Status Families | HESC</a:t>
            </a:r>
            <a:endParaRPr lang="en-US" dirty="0">
              <a:latin typeface="Proxima Nova" panose="02000506030000020004" pitchFamily="2" charset="0"/>
            </a:endParaRPr>
          </a:p>
        </p:txBody>
      </p:sp>
      <p:pic>
        <p:nvPicPr>
          <p:cNvPr id="8" name="Picture 7">
            <a:extLst>
              <a:ext uri="{FF2B5EF4-FFF2-40B4-BE49-F238E27FC236}">
                <a16:creationId xmlns:a16="http://schemas.microsoft.com/office/drawing/2014/main" id="{C8362E4C-2FC6-8C6A-8FF0-3890B173D07E}"/>
              </a:ext>
            </a:extLst>
          </p:cNvPr>
          <p:cNvPicPr>
            <a:picLocks noChangeAspect="1"/>
          </p:cNvPicPr>
          <p:nvPr/>
        </p:nvPicPr>
        <p:blipFill>
          <a:blip r:embed="rId4"/>
          <a:stretch>
            <a:fillRect/>
          </a:stretch>
        </p:blipFill>
        <p:spPr>
          <a:xfrm>
            <a:off x="5487942" y="1560193"/>
            <a:ext cx="6097712" cy="3402227"/>
          </a:xfrm>
          <a:prstGeom prst="rect">
            <a:avLst/>
          </a:prstGeom>
          <a:ln>
            <a:noFill/>
          </a:ln>
          <a:effectLst>
            <a:outerShdw blurRad="292100" dist="139700" dir="2700000" algn="tl" rotWithShape="0">
              <a:srgbClr val="333333">
                <a:alpha val="13875"/>
              </a:srgbClr>
            </a:outerShdw>
          </a:effectLst>
        </p:spPr>
      </p:pic>
    </p:spTree>
    <p:extLst>
      <p:ext uri="{BB962C8B-B14F-4D97-AF65-F5344CB8AC3E}">
        <p14:creationId xmlns:p14="http://schemas.microsoft.com/office/powerpoint/2010/main" val="3251102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descr="A picture containing text, shelf, library, indoor&#10;&#10;Description automatically generated">
            <a:extLst>
              <a:ext uri="{FF2B5EF4-FFF2-40B4-BE49-F238E27FC236}">
                <a16:creationId xmlns:a16="http://schemas.microsoft.com/office/drawing/2014/main" id="{BD43C69D-8E38-337B-FD6C-8B127A22653B}"/>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a:fillRect/>
          </a:stretch>
        </p:blipFill>
        <p:spPr>
          <a:xfrm>
            <a:off x="0" y="0"/>
            <a:ext cx="12206817" cy="6858000"/>
          </a:xfrm>
          <a:prstGeom prst="rect">
            <a:avLst/>
          </a:prstGeom>
        </p:spPr>
      </p:pic>
      <p:sp>
        <p:nvSpPr>
          <p:cNvPr id="6" name="Rectangle 5">
            <a:extLst>
              <a:ext uri="{FF2B5EF4-FFF2-40B4-BE49-F238E27FC236}">
                <a16:creationId xmlns:a16="http://schemas.microsoft.com/office/drawing/2014/main" id="{02D3803C-5E67-82FB-DDEC-EE8D4F467A57}"/>
              </a:ext>
            </a:extLst>
          </p:cNvPr>
          <p:cNvSpPr/>
          <p:nvPr/>
        </p:nvSpPr>
        <p:spPr>
          <a:xfrm>
            <a:off x="-14817" y="1974770"/>
            <a:ext cx="12206817" cy="2908460"/>
          </a:xfrm>
          <a:prstGeom prst="rect">
            <a:avLst/>
          </a:prstGeom>
          <a:gradFill flip="none" rotWithShape="1">
            <a:gsLst>
              <a:gs pos="0">
                <a:srgbClr val="65999E">
                  <a:alpha val="78824"/>
                </a:srgbClr>
              </a:gs>
              <a:gs pos="100000">
                <a:srgbClr val="0B5D66">
                  <a:alpha val="77647"/>
                </a:srgbClr>
              </a:gs>
            </a:gsLst>
            <a:lin ang="4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sz="2400" dirty="0">
              <a:solidFill>
                <a:prstClr val="white"/>
              </a:solidFill>
              <a:latin typeface="Calibri"/>
            </a:endParaRPr>
          </a:p>
        </p:txBody>
      </p:sp>
      <p:sp>
        <p:nvSpPr>
          <p:cNvPr id="13" name="TextBox 12"/>
          <p:cNvSpPr txBox="1"/>
          <p:nvPr/>
        </p:nvSpPr>
        <p:spPr>
          <a:xfrm>
            <a:off x="2225530" y="2551837"/>
            <a:ext cx="7755756" cy="1754326"/>
          </a:xfrm>
          <a:prstGeom prst="rect">
            <a:avLst/>
          </a:prstGeom>
          <a:noFill/>
        </p:spPr>
        <p:txBody>
          <a:bodyPr wrap="square" lIns="91440" tIns="45720" rIns="91440" bIns="45720" rtlCol="0">
            <a:spAutoFit/>
          </a:bodyPr>
          <a:lstStyle/>
          <a:p>
            <a:pPr lvl="1" algn="ctr" defTabSz="609585">
              <a:defRPr/>
            </a:pPr>
            <a:r>
              <a:rPr lang="en-US" sz="5400" b="1" dirty="0">
                <a:solidFill>
                  <a:prstClr val="white"/>
                </a:solidFill>
                <a:latin typeface="Proxima Nova" panose="02000506030000020004" pitchFamily="2" charset="0"/>
              </a:rPr>
              <a:t>FAFSA Completion Initiative Access</a:t>
            </a:r>
          </a:p>
        </p:txBody>
      </p:sp>
    </p:spTree>
    <p:extLst>
      <p:ext uri="{BB962C8B-B14F-4D97-AF65-F5344CB8AC3E}">
        <p14:creationId xmlns:p14="http://schemas.microsoft.com/office/powerpoint/2010/main" val="355608204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6950BFC3-D8DA-4A85-94F7-54DA5524770B}">
      <p188:commentRel xmlns:p188="http://schemas.microsoft.com/office/powerpoint/2018/8/main" xmlns="" r:id="rId4"/>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CF0994-92C6-C44E-DCAC-29497823E318}"/>
              </a:ext>
            </a:extLst>
          </p:cNvPr>
          <p:cNvSpPr txBox="1"/>
          <p:nvPr/>
        </p:nvSpPr>
        <p:spPr>
          <a:xfrm>
            <a:off x="916031" y="2420371"/>
            <a:ext cx="3645026" cy="2585323"/>
          </a:xfrm>
          <a:prstGeom prst="rect">
            <a:avLst/>
          </a:prstGeom>
          <a:noFill/>
        </p:spPr>
        <p:txBody>
          <a:bodyPr wrap="square">
            <a:spAutoFit/>
          </a:bodyPr>
          <a:lstStyle/>
          <a:p>
            <a:pPr marL="342900" indent="-342900">
              <a:buFont typeface="Arial" panose="020B0604020202020204" pitchFamily="34" charset="0"/>
              <a:buChar char="•"/>
            </a:pPr>
            <a:r>
              <a:rPr lang="en-US" dirty="0">
                <a:latin typeface="Proxima Nova" panose="02000506030000020004"/>
                <a:hlinkClick r:id="rId3"/>
              </a:rPr>
              <a:t>FAFSA Completion Initiative webpage</a:t>
            </a:r>
            <a:endParaRPr lang="en-US" dirty="0">
              <a:latin typeface="Proxima Nova" panose="02000506030000020004"/>
            </a:endParaRPr>
          </a:p>
          <a:p>
            <a:pPr marL="342900" indent="-342900">
              <a:buFont typeface="Arial" panose="020B0604020202020204" pitchFamily="34" charset="0"/>
              <a:buChar char="•"/>
            </a:pPr>
            <a:r>
              <a:rPr lang="en-US" dirty="0">
                <a:latin typeface="Proxima Nova" panose="02000506030000020004"/>
              </a:rPr>
              <a:t>Full list of participating schools</a:t>
            </a:r>
          </a:p>
          <a:p>
            <a:pPr marL="342900" indent="-342900">
              <a:buFont typeface="Arial" panose="020B0604020202020204" pitchFamily="34" charset="0"/>
              <a:buChar char="•"/>
            </a:pPr>
            <a:r>
              <a:rPr lang="en-US" dirty="0">
                <a:latin typeface="Proxima Nova" panose="02000506030000020004"/>
              </a:rPr>
              <a:t>Data Access and Security Agreements</a:t>
            </a:r>
          </a:p>
          <a:p>
            <a:pPr marL="342900" indent="-342900">
              <a:buFont typeface="Arial" panose="020B0604020202020204" pitchFamily="34" charset="0"/>
              <a:buChar char="•"/>
            </a:pPr>
            <a:r>
              <a:rPr lang="en-US" dirty="0">
                <a:latin typeface="Proxima Nova" panose="02000506030000020004"/>
              </a:rPr>
              <a:t>NYC Department of Education Contact information for NYC public schools. </a:t>
            </a:r>
          </a:p>
          <a:p>
            <a:pPr marL="342900" indent="-342900">
              <a:buFont typeface="Arial" panose="020B0604020202020204" pitchFamily="34" charset="0"/>
              <a:buChar char="•"/>
            </a:pPr>
            <a:r>
              <a:rPr lang="en-US" dirty="0">
                <a:latin typeface="Proxima Nova" panose="02000506030000020004"/>
              </a:rPr>
              <a:t>Access reports</a:t>
            </a:r>
            <a:endParaRPr lang="en-US" dirty="0">
              <a:latin typeface="Proxima Nova" panose="02000506030000020004" pitchFamily="2" charset="0"/>
            </a:endParaRPr>
          </a:p>
        </p:txBody>
      </p:sp>
      <p:pic>
        <p:nvPicPr>
          <p:cNvPr id="33" name="Picture 32">
            <a:extLst>
              <a:ext uri="{FF2B5EF4-FFF2-40B4-BE49-F238E27FC236}">
                <a16:creationId xmlns:a16="http://schemas.microsoft.com/office/drawing/2014/main" id="{481FCDF8-A0A8-38D3-B00E-A2FDE1F3CA8E}"/>
              </a:ext>
            </a:extLst>
          </p:cNvPr>
          <p:cNvPicPr>
            <a:picLocks noChangeAspect="1"/>
          </p:cNvPicPr>
          <p:nvPr/>
        </p:nvPicPr>
        <p:blipFill>
          <a:blip r:embed="rId4"/>
          <a:stretch>
            <a:fillRect/>
          </a:stretch>
        </p:blipFill>
        <p:spPr>
          <a:xfrm>
            <a:off x="5872601" y="1032482"/>
            <a:ext cx="4663471" cy="2775777"/>
          </a:xfrm>
          <a:prstGeom prst="rect">
            <a:avLst/>
          </a:prstGeom>
          <a:ln>
            <a:noFill/>
          </a:ln>
          <a:effectLst>
            <a:outerShdw blurRad="234702" algn="ctr" rotWithShape="0">
              <a:prstClr val="black">
                <a:alpha val="26000"/>
              </a:prstClr>
            </a:outerShdw>
          </a:effectLst>
        </p:spPr>
      </p:pic>
      <p:sp>
        <p:nvSpPr>
          <p:cNvPr id="36" name="Title 1">
            <a:extLst>
              <a:ext uri="{FF2B5EF4-FFF2-40B4-BE49-F238E27FC236}">
                <a16:creationId xmlns:a16="http://schemas.microsoft.com/office/drawing/2014/main" id="{A65077A6-A1E9-7A84-A563-9217B0E1031D}"/>
              </a:ext>
            </a:extLst>
          </p:cNvPr>
          <p:cNvSpPr txBox="1">
            <a:spLocks/>
          </p:cNvSpPr>
          <p:nvPr/>
        </p:nvSpPr>
        <p:spPr>
          <a:xfrm>
            <a:off x="916030" y="869477"/>
            <a:ext cx="5161961" cy="4832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3049"/>
                </a:solidFill>
                <a:latin typeface="Proxima Nova" panose="02000506030000020004" pitchFamily="2" charset="0"/>
              </a:rPr>
              <a:t>FAFSA Completion Initiative Important Information</a:t>
            </a:r>
          </a:p>
        </p:txBody>
      </p:sp>
      <p:pic>
        <p:nvPicPr>
          <p:cNvPr id="38" name="Picture 37">
            <a:extLst>
              <a:ext uri="{FF2B5EF4-FFF2-40B4-BE49-F238E27FC236}">
                <a16:creationId xmlns:a16="http://schemas.microsoft.com/office/drawing/2014/main" id="{28CD92DB-1F58-95E1-26D0-1A4C6BFB00EE}"/>
              </a:ext>
            </a:extLst>
          </p:cNvPr>
          <p:cNvPicPr>
            <a:picLocks noChangeAspect="1"/>
          </p:cNvPicPr>
          <p:nvPr/>
        </p:nvPicPr>
        <p:blipFill>
          <a:blip r:embed="rId5"/>
          <a:stretch>
            <a:fillRect/>
          </a:stretch>
        </p:blipFill>
        <p:spPr>
          <a:xfrm>
            <a:off x="7371636" y="3170715"/>
            <a:ext cx="3904333" cy="2425238"/>
          </a:xfrm>
          <a:prstGeom prst="rect">
            <a:avLst/>
          </a:prstGeom>
          <a:effectLst>
            <a:outerShdw blurRad="234702" algn="ctr" rotWithShape="0">
              <a:prstClr val="black">
                <a:alpha val="26000"/>
              </a:prstClr>
            </a:outerShdw>
          </a:effectLst>
        </p:spPr>
      </p:pic>
    </p:spTree>
    <p:extLst>
      <p:ext uri="{BB962C8B-B14F-4D97-AF65-F5344CB8AC3E}">
        <p14:creationId xmlns:p14="http://schemas.microsoft.com/office/powerpoint/2010/main" val="2207988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0C7BDB-58D7-4134-61D6-B42ED66BB26B}"/>
              </a:ext>
            </a:extLst>
          </p:cNvPr>
          <p:cNvGrpSpPr/>
          <p:nvPr/>
        </p:nvGrpSpPr>
        <p:grpSpPr>
          <a:xfrm>
            <a:off x="961396" y="1992573"/>
            <a:ext cx="10269208" cy="3420066"/>
            <a:chOff x="306135" y="2546357"/>
            <a:chExt cx="11597141" cy="2056823"/>
          </a:xfrm>
        </p:grpSpPr>
        <p:sp>
          <p:nvSpPr>
            <p:cNvPr id="5" name="Rounded Rectangle 38">
              <a:extLst>
                <a:ext uri="{FF2B5EF4-FFF2-40B4-BE49-F238E27FC236}">
                  <a16:creationId xmlns:a16="http://schemas.microsoft.com/office/drawing/2014/main" id="{12DFA3D0-5706-E6B6-D652-9C2139378243}"/>
                </a:ext>
              </a:extLst>
            </p:cNvPr>
            <p:cNvSpPr/>
            <p:nvPr/>
          </p:nvSpPr>
          <p:spPr>
            <a:xfrm>
              <a:off x="9241950" y="2546357"/>
              <a:ext cx="2661326" cy="2056823"/>
            </a:xfrm>
            <a:prstGeom prst="roundRect">
              <a:avLst>
                <a:gd name="adj" fmla="val 734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38">
              <a:extLst>
                <a:ext uri="{FF2B5EF4-FFF2-40B4-BE49-F238E27FC236}">
                  <a16:creationId xmlns:a16="http://schemas.microsoft.com/office/drawing/2014/main" id="{244C0505-B0D8-7C34-D7B2-AD706B62A98E}"/>
                </a:ext>
              </a:extLst>
            </p:cNvPr>
            <p:cNvSpPr/>
            <p:nvPr/>
          </p:nvSpPr>
          <p:spPr>
            <a:xfrm>
              <a:off x="6263345" y="2546357"/>
              <a:ext cx="2661326" cy="2056823"/>
            </a:xfrm>
            <a:prstGeom prst="roundRect">
              <a:avLst>
                <a:gd name="adj" fmla="val 7346"/>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38">
              <a:extLst>
                <a:ext uri="{FF2B5EF4-FFF2-40B4-BE49-F238E27FC236}">
                  <a16:creationId xmlns:a16="http://schemas.microsoft.com/office/drawing/2014/main" id="{704A7F49-F00E-93F1-DB66-04527744E3DE}"/>
                </a:ext>
              </a:extLst>
            </p:cNvPr>
            <p:cNvSpPr/>
            <p:nvPr/>
          </p:nvSpPr>
          <p:spPr>
            <a:xfrm>
              <a:off x="3300677" y="2546357"/>
              <a:ext cx="2661326" cy="2056823"/>
            </a:xfrm>
            <a:prstGeom prst="roundRect">
              <a:avLst>
                <a:gd name="adj" fmla="val 734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38">
              <a:extLst>
                <a:ext uri="{FF2B5EF4-FFF2-40B4-BE49-F238E27FC236}">
                  <a16:creationId xmlns:a16="http://schemas.microsoft.com/office/drawing/2014/main" id="{4AA1F744-4627-67CC-BE48-26E6C3356F19}"/>
                </a:ext>
              </a:extLst>
            </p:cNvPr>
            <p:cNvSpPr/>
            <p:nvPr/>
          </p:nvSpPr>
          <p:spPr>
            <a:xfrm>
              <a:off x="306135" y="2546357"/>
              <a:ext cx="2661326" cy="2056823"/>
            </a:xfrm>
            <a:prstGeom prst="roundRect">
              <a:avLst>
                <a:gd name="adj" fmla="val 7346"/>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4">
              <a:extLst>
                <a:ext uri="{FF2B5EF4-FFF2-40B4-BE49-F238E27FC236}">
                  <a16:creationId xmlns:a16="http://schemas.microsoft.com/office/drawing/2014/main" id="{99FBCA34-D250-7D0F-6E4C-1C03D506C8D7}"/>
                </a:ext>
              </a:extLst>
            </p:cNvPr>
            <p:cNvSpPr txBox="1"/>
            <p:nvPr/>
          </p:nvSpPr>
          <p:spPr>
            <a:xfrm>
              <a:off x="499124" y="2645242"/>
              <a:ext cx="2244028" cy="8872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2000" b="1" kern="1200" dirty="0">
                  <a:solidFill>
                    <a:srgbClr val="003049"/>
                  </a:solidFill>
                  <a:latin typeface="Proxima Nova" panose="02000506030000020004" pitchFamily="2" charset="0"/>
                </a:rPr>
                <a:t>Data Access Security Agreement</a:t>
              </a:r>
            </a:p>
          </p:txBody>
        </p:sp>
        <p:sp>
          <p:nvSpPr>
            <p:cNvPr id="12" name="TextBox 11">
              <a:extLst>
                <a:ext uri="{FF2B5EF4-FFF2-40B4-BE49-F238E27FC236}">
                  <a16:creationId xmlns:a16="http://schemas.microsoft.com/office/drawing/2014/main" id="{150E13D9-2759-D57C-FDFD-0C8F18A784AC}"/>
                </a:ext>
              </a:extLst>
            </p:cNvPr>
            <p:cNvSpPr txBox="1"/>
            <p:nvPr/>
          </p:nvSpPr>
          <p:spPr>
            <a:xfrm>
              <a:off x="406155" y="3574769"/>
              <a:ext cx="2475150" cy="77766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lvl="1" algn="ctr" defTabSz="800100">
                <a:lnSpc>
                  <a:spcPct val="90000"/>
                </a:lnSpc>
                <a:spcBef>
                  <a:spcPct val="0"/>
                </a:spcBef>
                <a:spcAft>
                  <a:spcPct val="15000"/>
                </a:spcAft>
              </a:pPr>
              <a:r>
                <a:rPr lang="en-US" sz="1600" kern="1200" dirty="0">
                  <a:solidFill>
                    <a:schemeClr val="tx1"/>
                  </a:solidFill>
                  <a:latin typeface="Proxima Nova" panose="02000506030000020004" pitchFamily="2" charset="0"/>
                </a:rPr>
                <a:t>Signed by School District or School and submitted to HESC</a:t>
              </a:r>
            </a:p>
          </p:txBody>
        </p:sp>
        <p:sp>
          <p:nvSpPr>
            <p:cNvPr id="13" name="TextBox 12">
              <a:extLst>
                <a:ext uri="{FF2B5EF4-FFF2-40B4-BE49-F238E27FC236}">
                  <a16:creationId xmlns:a16="http://schemas.microsoft.com/office/drawing/2014/main" id="{757E2044-09DA-ADE5-69B4-002D793D3689}"/>
                </a:ext>
              </a:extLst>
            </p:cNvPr>
            <p:cNvSpPr txBox="1"/>
            <p:nvPr/>
          </p:nvSpPr>
          <p:spPr>
            <a:xfrm>
              <a:off x="3540128" y="3574767"/>
              <a:ext cx="2181122" cy="77766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lvl="1" algn="ctr" defTabSz="800100">
                <a:lnSpc>
                  <a:spcPct val="90000"/>
                </a:lnSpc>
                <a:spcBef>
                  <a:spcPct val="0"/>
                </a:spcBef>
                <a:spcAft>
                  <a:spcPct val="15000"/>
                </a:spcAft>
              </a:pPr>
              <a:r>
                <a:rPr lang="en-US" sz="1600" kern="1200" dirty="0">
                  <a:solidFill>
                    <a:schemeClr val="tx1"/>
                  </a:solidFill>
                  <a:latin typeface="Proxima Nova" panose="02000506030000020004" pitchFamily="2" charset="0"/>
                </a:rPr>
                <a:t>Completed to designate CAO and submitted to HESC</a:t>
              </a:r>
            </a:p>
          </p:txBody>
        </p:sp>
        <p:sp>
          <p:nvSpPr>
            <p:cNvPr id="14" name="Rounded Rectangle 12">
              <a:extLst>
                <a:ext uri="{FF2B5EF4-FFF2-40B4-BE49-F238E27FC236}">
                  <a16:creationId xmlns:a16="http://schemas.microsoft.com/office/drawing/2014/main" id="{6AA9E93B-5495-A527-F5DF-D45CB10B71C7}"/>
                </a:ext>
              </a:extLst>
            </p:cNvPr>
            <p:cNvSpPr txBox="1"/>
            <p:nvPr/>
          </p:nvSpPr>
          <p:spPr>
            <a:xfrm>
              <a:off x="9629018" y="2786287"/>
              <a:ext cx="1887189" cy="6052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2000" b="1" kern="1200" dirty="0">
                  <a:solidFill>
                    <a:srgbClr val="003049"/>
                  </a:solidFill>
                  <a:latin typeface="Proxima Nova" panose="02000506030000020004" pitchFamily="2" charset="0"/>
                </a:rPr>
                <a:t>Run Reports</a:t>
              </a:r>
            </a:p>
          </p:txBody>
        </p:sp>
        <p:sp>
          <p:nvSpPr>
            <p:cNvPr id="15" name="TextBox 14">
              <a:extLst>
                <a:ext uri="{FF2B5EF4-FFF2-40B4-BE49-F238E27FC236}">
                  <a16:creationId xmlns:a16="http://schemas.microsoft.com/office/drawing/2014/main" id="{7C712E1B-8707-9E66-7172-0F46A55F9215}"/>
                </a:ext>
              </a:extLst>
            </p:cNvPr>
            <p:cNvSpPr txBox="1"/>
            <p:nvPr/>
          </p:nvSpPr>
          <p:spPr>
            <a:xfrm>
              <a:off x="9527795" y="3574767"/>
              <a:ext cx="2089635" cy="77766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lvl="1" algn="ctr" defTabSz="800100">
                <a:lnSpc>
                  <a:spcPct val="90000"/>
                </a:lnSpc>
                <a:spcBef>
                  <a:spcPct val="0"/>
                </a:spcBef>
                <a:spcAft>
                  <a:spcPct val="15000"/>
                </a:spcAft>
              </a:pPr>
              <a:r>
                <a:rPr lang="en-US" sz="1600" dirty="0">
                  <a:solidFill>
                    <a:schemeClr val="tx1"/>
                  </a:solidFill>
                  <a:latin typeface="Proxima Nova" panose="02000506030000020004" pitchFamily="2" charset="0"/>
                </a:rPr>
                <a:t>Run reports to get data on student financial aid progress. </a:t>
              </a:r>
              <a:endParaRPr lang="en-US" sz="1600" kern="1200" dirty="0">
                <a:solidFill>
                  <a:schemeClr val="tx1"/>
                </a:solidFill>
                <a:latin typeface="Proxima Nova" panose="02000506030000020004" pitchFamily="2" charset="0"/>
              </a:endParaRPr>
            </a:p>
          </p:txBody>
        </p:sp>
        <p:sp>
          <p:nvSpPr>
            <p:cNvPr id="16" name="Rounded Rectangle 16">
              <a:extLst>
                <a:ext uri="{FF2B5EF4-FFF2-40B4-BE49-F238E27FC236}">
                  <a16:creationId xmlns:a16="http://schemas.microsoft.com/office/drawing/2014/main" id="{E50B8E9E-9844-E874-58AF-853147413C12}"/>
                </a:ext>
              </a:extLst>
            </p:cNvPr>
            <p:cNvSpPr txBox="1"/>
            <p:nvPr/>
          </p:nvSpPr>
          <p:spPr>
            <a:xfrm>
              <a:off x="6482565" y="2624125"/>
              <a:ext cx="2222884" cy="9295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spcBef>
                  <a:spcPct val="0"/>
                </a:spcBef>
              </a:pPr>
              <a:r>
                <a:rPr lang="en-US" sz="2000" b="1" dirty="0">
                  <a:solidFill>
                    <a:srgbClr val="003049"/>
                  </a:solidFill>
                  <a:latin typeface="Proxima Nova" panose="02000506030000020004" pitchFamily="2" charset="0"/>
                </a:rPr>
                <a:t>Establish</a:t>
              </a:r>
            </a:p>
            <a:p>
              <a:pPr lvl="0" algn="ctr" defTabSz="622300">
                <a:spcBef>
                  <a:spcPct val="0"/>
                </a:spcBef>
              </a:pPr>
              <a:r>
                <a:rPr lang="en-US" sz="2000" b="1" dirty="0">
                  <a:solidFill>
                    <a:srgbClr val="003049"/>
                  </a:solidFill>
                  <a:latin typeface="Proxima Nova" panose="02000506030000020004" pitchFamily="2" charset="0"/>
                </a:rPr>
                <a:t>User Accounts</a:t>
              </a:r>
              <a:endParaRPr lang="en-US" sz="2000" b="1" kern="1200" dirty="0">
                <a:solidFill>
                  <a:srgbClr val="003049"/>
                </a:solidFill>
                <a:latin typeface="Proxima Nova" panose="02000506030000020004" pitchFamily="2" charset="0"/>
              </a:endParaRPr>
            </a:p>
          </p:txBody>
        </p:sp>
        <p:sp>
          <p:nvSpPr>
            <p:cNvPr id="17" name="TextBox 16">
              <a:extLst>
                <a:ext uri="{FF2B5EF4-FFF2-40B4-BE49-F238E27FC236}">
                  <a16:creationId xmlns:a16="http://schemas.microsoft.com/office/drawing/2014/main" id="{C75DFBEE-FEEB-D0C5-222D-85A904322445}"/>
                </a:ext>
              </a:extLst>
            </p:cNvPr>
            <p:cNvSpPr txBox="1"/>
            <p:nvPr/>
          </p:nvSpPr>
          <p:spPr>
            <a:xfrm>
              <a:off x="6668751" y="3532536"/>
              <a:ext cx="1984418" cy="9295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0" lvl="1" algn="ctr" defTabSz="622300">
                <a:lnSpc>
                  <a:spcPct val="90000"/>
                </a:lnSpc>
                <a:spcBef>
                  <a:spcPct val="0"/>
                </a:spcBef>
                <a:spcAft>
                  <a:spcPct val="15000"/>
                </a:spcAft>
              </a:pPr>
              <a:r>
                <a:rPr lang="en-US" sz="1600" kern="1200" dirty="0">
                  <a:solidFill>
                    <a:schemeClr val="tx1"/>
                  </a:solidFill>
                  <a:latin typeface="Proxima Nova" panose="02000506030000020004" pitchFamily="2" charset="0"/>
                </a:rPr>
                <a:t>Users from the School District or School establish their user accounts</a:t>
              </a:r>
              <a:endParaRPr lang="en-US" sz="1600" b="1" kern="1200" dirty="0">
                <a:solidFill>
                  <a:schemeClr val="tx1"/>
                </a:solidFill>
                <a:latin typeface="Proxima Nova" panose="02000506030000020004" pitchFamily="2" charset="0"/>
              </a:endParaRPr>
            </a:p>
          </p:txBody>
        </p:sp>
        <p:sp>
          <p:nvSpPr>
            <p:cNvPr id="18" name="Rounded Rectangle 4">
              <a:extLst>
                <a:ext uri="{FF2B5EF4-FFF2-40B4-BE49-F238E27FC236}">
                  <a16:creationId xmlns:a16="http://schemas.microsoft.com/office/drawing/2014/main" id="{C9326A3C-1DC0-F79E-B7DD-F4CF4D897CB5}"/>
                </a:ext>
              </a:extLst>
            </p:cNvPr>
            <p:cNvSpPr txBox="1"/>
            <p:nvPr/>
          </p:nvSpPr>
          <p:spPr>
            <a:xfrm>
              <a:off x="3451292" y="2645242"/>
              <a:ext cx="2360096" cy="8872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pPr>
              <a:r>
                <a:rPr lang="en-US" sz="2000" b="1" kern="1200" dirty="0">
                  <a:solidFill>
                    <a:srgbClr val="003049"/>
                  </a:solidFill>
                  <a:latin typeface="Proxima Nova" panose="02000506030000020004" pitchFamily="2" charset="0"/>
                </a:rPr>
                <a:t>Chief Authorizing Official Designation</a:t>
              </a:r>
            </a:p>
          </p:txBody>
        </p:sp>
        <p:cxnSp>
          <p:nvCxnSpPr>
            <p:cNvPr id="19" name="Elbow Connector 45">
              <a:extLst>
                <a:ext uri="{FF2B5EF4-FFF2-40B4-BE49-F238E27FC236}">
                  <a16:creationId xmlns:a16="http://schemas.microsoft.com/office/drawing/2014/main" id="{373A6FF5-72B8-62D4-2F12-62A92B208632}"/>
                </a:ext>
              </a:extLst>
            </p:cNvPr>
            <p:cNvCxnSpPr>
              <a:cxnSpLocks/>
            </p:cNvCxnSpPr>
            <p:nvPr/>
          </p:nvCxnSpPr>
          <p:spPr>
            <a:xfrm flipV="1">
              <a:off x="3013414" y="3574768"/>
              <a:ext cx="225370" cy="1"/>
            </a:xfrm>
            <a:prstGeom prst="bentConnector3">
              <a:avLst>
                <a:gd name="adj1" fmla="val 50000"/>
              </a:avLst>
            </a:prstGeom>
            <a:ln>
              <a:solidFill>
                <a:srgbClr val="003049"/>
              </a:solidFill>
              <a:tailEnd type="triangle"/>
            </a:ln>
          </p:spPr>
          <p:style>
            <a:lnRef idx="2">
              <a:schemeClr val="accent1"/>
            </a:lnRef>
            <a:fillRef idx="0">
              <a:schemeClr val="accent1"/>
            </a:fillRef>
            <a:effectRef idx="1">
              <a:schemeClr val="accent1"/>
            </a:effectRef>
            <a:fontRef idx="minor">
              <a:schemeClr val="tx1"/>
            </a:fontRef>
          </p:style>
        </p:cxnSp>
        <p:cxnSp>
          <p:nvCxnSpPr>
            <p:cNvPr id="20" name="Elbow Connector 45">
              <a:extLst>
                <a:ext uri="{FF2B5EF4-FFF2-40B4-BE49-F238E27FC236}">
                  <a16:creationId xmlns:a16="http://schemas.microsoft.com/office/drawing/2014/main" id="{7EF12841-CA3B-5002-7FD5-B0B4F321E31A}"/>
                </a:ext>
              </a:extLst>
            </p:cNvPr>
            <p:cNvCxnSpPr>
              <a:cxnSpLocks/>
            </p:cNvCxnSpPr>
            <p:nvPr/>
          </p:nvCxnSpPr>
          <p:spPr>
            <a:xfrm flipV="1">
              <a:off x="5987767" y="3574768"/>
              <a:ext cx="225370" cy="1"/>
            </a:xfrm>
            <a:prstGeom prst="bentConnector3">
              <a:avLst>
                <a:gd name="adj1" fmla="val 50000"/>
              </a:avLst>
            </a:prstGeom>
            <a:ln>
              <a:solidFill>
                <a:srgbClr val="003049"/>
              </a:solidFill>
              <a:tailEnd type="triangle"/>
            </a:ln>
          </p:spPr>
          <p:style>
            <a:lnRef idx="2">
              <a:schemeClr val="accent1"/>
            </a:lnRef>
            <a:fillRef idx="0">
              <a:schemeClr val="accent1"/>
            </a:fillRef>
            <a:effectRef idx="1">
              <a:schemeClr val="accent1"/>
            </a:effectRef>
            <a:fontRef idx="minor">
              <a:schemeClr val="tx1"/>
            </a:fontRef>
          </p:style>
        </p:cxnSp>
        <p:cxnSp>
          <p:nvCxnSpPr>
            <p:cNvPr id="21" name="Elbow Connector 45">
              <a:extLst>
                <a:ext uri="{FF2B5EF4-FFF2-40B4-BE49-F238E27FC236}">
                  <a16:creationId xmlns:a16="http://schemas.microsoft.com/office/drawing/2014/main" id="{975BE0F8-243B-80B1-2DC2-3CAE89DBC1CC}"/>
                </a:ext>
              </a:extLst>
            </p:cNvPr>
            <p:cNvCxnSpPr>
              <a:cxnSpLocks/>
            </p:cNvCxnSpPr>
            <p:nvPr/>
          </p:nvCxnSpPr>
          <p:spPr>
            <a:xfrm flipV="1">
              <a:off x="8970625" y="3574768"/>
              <a:ext cx="225370" cy="1"/>
            </a:xfrm>
            <a:prstGeom prst="bentConnector3">
              <a:avLst>
                <a:gd name="adj1" fmla="val 50000"/>
              </a:avLst>
            </a:prstGeom>
            <a:ln>
              <a:solidFill>
                <a:srgbClr val="003049"/>
              </a:solidFill>
              <a:tailEnd type="triangle"/>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FC9135C2-F47D-4102-267D-F7FCE6D5734F}"/>
              </a:ext>
            </a:extLst>
          </p:cNvPr>
          <p:cNvSpPr txBox="1">
            <a:spLocks/>
          </p:cNvSpPr>
          <p:nvPr/>
        </p:nvSpPr>
        <p:spPr>
          <a:xfrm>
            <a:off x="916030" y="869477"/>
            <a:ext cx="8211098" cy="4832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3049"/>
                </a:solidFill>
                <a:latin typeface="Proxima Nova" panose="02000506030000020004" pitchFamily="2" charset="0"/>
              </a:rPr>
              <a:t>FAFSA Completion Initiative Process</a:t>
            </a:r>
          </a:p>
        </p:txBody>
      </p:sp>
    </p:spTree>
    <p:extLst>
      <p:ext uri="{BB962C8B-B14F-4D97-AF65-F5344CB8AC3E}">
        <p14:creationId xmlns:p14="http://schemas.microsoft.com/office/powerpoint/2010/main" val="1827036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CF0994-92C6-C44E-DCAC-29497823E318}"/>
              </a:ext>
            </a:extLst>
          </p:cNvPr>
          <p:cNvSpPr txBox="1"/>
          <p:nvPr/>
        </p:nvSpPr>
        <p:spPr>
          <a:xfrm>
            <a:off x="916030" y="2568475"/>
            <a:ext cx="4036159" cy="1477328"/>
          </a:xfrm>
          <a:prstGeom prst="rect">
            <a:avLst/>
          </a:prstGeom>
          <a:noFill/>
        </p:spPr>
        <p:txBody>
          <a:bodyPr wrap="square">
            <a:spAutoFit/>
          </a:bodyPr>
          <a:lstStyle/>
          <a:p>
            <a:pPr marL="342900" indent="-342900">
              <a:buFont typeface="Arial" panose="020B0604020202020204" pitchFamily="34" charset="0"/>
              <a:buChar char="•"/>
            </a:pPr>
            <a:r>
              <a:rPr lang="en-US" dirty="0">
                <a:latin typeface="Proxima Nova" panose="02000506030000020004"/>
              </a:rPr>
              <a:t>Submission dates for the TAP and FAFSA</a:t>
            </a:r>
          </a:p>
          <a:p>
            <a:pPr marL="342900" indent="-342900">
              <a:buFont typeface="Arial" panose="020B0604020202020204" pitchFamily="34" charset="0"/>
              <a:buChar char="•"/>
            </a:pPr>
            <a:r>
              <a:rPr lang="en-US" dirty="0">
                <a:latin typeface="Proxima Nova" panose="02000506030000020004"/>
              </a:rPr>
              <a:t>Date the FAFSA and TAP were processed</a:t>
            </a:r>
          </a:p>
          <a:p>
            <a:pPr marL="342900" indent="-342900">
              <a:buFont typeface="Arial" panose="020B0604020202020204" pitchFamily="34" charset="0"/>
              <a:buChar char="•"/>
            </a:pPr>
            <a:r>
              <a:rPr lang="en-US" dirty="0">
                <a:latin typeface="Proxima Nova" panose="02000506030000020004"/>
              </a:rPr>
              <a:t>Application processing status.</a:t>
            </a:r>
            <a:endParaRPr lang="en-US" dirty="0">
              <a:latin typeface="Proxima Nova" panose="02000506030000020004" pitchFamily="2" charset="0"/>
            </a:endParaRPr>
          </a:p>
        </p:txBody>
      </p:sp>
      <p:pic>
        <p:nvPicPr>
          <p:cNvPr id="3" name="Content Placeholder 4" descr="Graphical user interface, application&#10;&#10;Description automatically generated">
            <a:extLst>
              <a:ext uri="{FF2B5EF4-FFF2-40B4-BE49-F238E27FC236}">
                <a16:creationId xmlns:a16="http://schemas.microsoft.com/office/drawing/2014/main" id="{EA44E391-51B9-9BF3-5FB9-B678F26EF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983" y="535562"/>
            <a:ext cx="4782975" cy="4065825"/>
          </a:xfrm>
          <a:prstGeom prst="rect">
            <a:avLst/>
          </a:prstGeom>
          <a:effectLst>
            <a:outerShdw blurRad="146975" algn="ctr" rotWithShape="0">
              <a:prstClr val="black">
                <a:alpha val="28000"/>
              </a:prstClr>
            </a:outerShdw>
          </a:effectLst>
        </p:spPr>
      </p:pic>
      <p:grpSp>
        <p:nvGrpSpPr>
          <p:cNvPr id="5" name="Group 4">
            <a:extLst>
              <a:ext uri="{FF2B5EF4-FFF2-40B4-BE49-F238E27FC236}">
                <a16:creationId xmlns:a16="http://schemas.microsoft.com/office/drawing/2014/main" id="{D00809CD-BC45-F79A-D338-6D49964008DD}"/>
              </a:ext>
            </a:extLst>
          </p:cNvPr>
          <p:cNvGrpSpPr/>
          <p:nvPr/>
        </p:nvGrpSpPr>
        <p:grpSpPr>
          <a:xfrm>
            <a:off x="5437103" y="4344547"/>
            <a:ext cx="5530733" cy="1603033"/>
            <a:chOff x="1962932" y="2085021"/>
            <a:chExt cx="8020806" cy="2750285"/>
          </a:xfrm>
        </p:grpSpPr>
        <p:pic>
          <p:nvPicPr>
            <p:cNvPr id="7" name="Picture 6" descr="A close-up of a document&#10;&#10;Description automatically generated">
              <a:extLst>
                <a:ext uri="{FF2B5EF4-FFF2-40B4-BE49-F238E27FC236}">
                  <a16:creationId xmlns:a16="http://schemas.microsoft.com/office/drawing/2014/main" id="{72F54B42-BEDA-6E2A-3638-1C212EDE92C4}"/>
                </a:ext>
              </a:extLst>
            </p:cNvPr>
            <p:cNvPicPr>
              <a:picLocks noChangeAspect="1"/>
            </p:cNvPicPr>
            <p:nvPr/>
          </p:nvPicPr>
          <p:blipFill>
            <a:blip r:embed="rId4"/>
            <a:srcRect l="1897" t="87" r="1652" b="19531"/>
            <a:stretch/>
          </p:blipFill>
          <p:spPr>
            <a:xfrm>
              <a:off x="1962932" y="2085021"/>
              <a:ext cx="8020806" cy="2750285"/>
            </a:xfrm>
            <a:prstGeom prst="rect">
              <a:avLst/>
            </a:prstGeom>
            <a:effectLst>
              <a:outerShdw blurRad="160592" algn="ctr" rotWithShape="0">
                <a:prstClr val="black">
                  <a:alpha val="23000"/>
                </a:prstClr>
              </a:outerShdw>
            </a:effectLst>
          </p:spPr>
        </p:pic>
        <p:sp>
          <p:nvSpPr>
            <p:cNvPr id="8" name="Rectangle 7">
              <a:extLst>
                <a:ext uri="{FF2B5EF4-FFF2-40B4-BE49-F238E27FC236}">
                  <a16:creationId xmlns:a16="http://schemas.microsoft.com/office/drawing/2014/main" id="{30097B85-86CB-29F3-136C-4F20134595BE}"/>
                </a:ext>
              </a:extLst>
            </p:cNvPr>
            <p:cNvSpPr/>
            <p:nvPr/>
          </p:nvSpPr>
          <p:spPr>
            <a:xfrm>
              <a:off x="2754848" y="2993641"/>
              <a:ext cx="1071654" cy="302858"/>
            </a:xfrm>
            <a:prstGeom prst="rect">
              <a:avLst/>
            </a:prstGeom>
            <a:solidFill>
              <a:srgbClr val="C0C0C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5BE9EFE7-224B-F3C6-C6E4-8046081D828C}"/>
                </a:ext>
              </a:extLst>
            </p:cNvPr>
            <p:cNvSpPr/>
            <p:nvPr/>
          </p:nvSpPr>
          <p:spPr>
            <a:xfrm>
              <a:off x="4135184" y="2993641"/>
              <a:ext cx="198023" cy="302858"/>
            </a:xfrm>
            <a:prstGeom prst="rect">
              <a:avLst/>
            </a:prstGeom>
            <a:solidFill>
              <a:srgbClr val="C0C0C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20872D96-D379-559B-C9BD-E274FAAFC9E1}"/>
                </a:ext>
              </a:extLst>
            </p:cNvPr>
            <p:cNvSpPr/>
            <p:nvPr/>
          </p:nvSpPr>
          <p:spPr>
            <a:xfrm>
              <a:off x="4570704" y="2993641"/>
              <a:ext cx="122759" cy="302858"/>
            </a:xfrm>
            <a:prstGeom prst="rect">
              <a:avLst/>
            </a:prstGeom>
            <a:solidFill>
              <a:srgbClr val="C0C0C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CAA4539C-8EC2-903C-60D3-2F1F2BA128B7}"/>
                </a:ext>
              </a:extLst>
            </p:cNvPr>
            <p:cNvSpPr/>
            <p:nvPr/>
          </p:nvSpPr>
          <p:spPr>
            <a:xfrm>
              <a:off x="5973337" y="2993641"/>
              <a:ext cx="1300975" cy="302858"/>
            </a:xfrm>
            <a:prstGeom prst="rect">
              <a:avLst/>
            </a:prstGeom>
            <a:solidFill>
              <a:srgbClr val="C0C0C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256CB1F5-3880-6977-4271-E9A4E92F864D}"/>
                </a:ext>
              </a:extLst>
            </p:cNvPr>
            <p:cNvSpPr/>
            <p:nvPr/>
          </p:nvSpPr>
          <p:spPr>
            <a:xfrm>
              <a:off x="6648450" y="3309677"/>
              <a:ext cx="629037" cy="128558"/>
            </a:xfrm>
            <a:prstGeom prst="rect">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6A14D5FE-3B19-FA30-6124-9BFC9CB46C50}"/>
                </a:ext>
              </a:extLst>
            </p:cNvPr>
            <p:cNvSpPr/>
            <p:nvPr/>
          </p:nvSpPr>
          <p:spPr>
            <a:xfrm>
              <a:off x="9023350" y="3309677"/>
              <a:ext cx="525811" cy="128558"/>
            </a:xfrm>
            <a:prstGeom prst="rect">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1EB07EC3-AC6B-89E8-FBCA-7580B31DA36F}"/>
                </a:ext>
              </a:extLst>
            </p:cNvPr>
            <p:cNvSpPr/>
            <p:nvPr/>
          </p:nvSpPr>
          <p:spPr>
            <a:xfrm>
              <a:off x="9572625" y="3309677"/>
              <a:ext cx="340809" cy="128558"/>
            </a:xfrm>
            <a:prstGeom prst="rect">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6178508F-F601-57E3-8C88-1CFAC54B5769}"/>
                </a:ext>
              </a:extLst>
            </p:cNvPr>
            <p:cNvSpPr/>
            <p:nvPr/>
          </p:nvSpPr>
          <p:spPr>
            <a:xfrm>
              <a:off x="6648450" y="3457446"/>
              <a:ext cx="629037" cy="128558"/>
            </a:xfrm>
            <a:prstGeom prst="rect">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E05D844E-19F3-AEF2-53DF-8677B6A3F5ED}"/>
                </a:ext>
              </a:extLst>
            </p:cNvPr>
            <p:cNvSpPr/>
            <p:nvPr/>
          </p:nvSpPr>
          <p:spPr>
            <a:xfrm>
              <a:off x="9023350" y="3457446"/>
              <a:ext cx="525811" cy="128558"/>
            </a:xfrm>
            <a:prstGeom prst="rect">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88320672-2642-95D9-94A9-9079B8114D64}"/>
                </a:ext>
              </a:extLst>
            </p:cNvPr>
            <p:cNvSpPr/>
            <p:nvPr/>
          </p:nvSpPr>
          <p:spPr>
            <a:xfrm>
              <a:off x="9572625" y="3457446"/>
              <a:ext cx="340809" cy="128558"/>
            </a:xfrm>
            <a:prstGeom prst="rect">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DB15414A-9BEA-AB03-4F7F-2D7E43CD95F8}"/>
                </a:ext>
              </a:extLst>
            </p:cNvPr>
            <p:cNvSpPr/>
            <p:nvPr/>
          </p:nvSpPr>
          <p:spPr>
            <a:xfrm>
              <a:off x="6648450" y="3600384"/>
              <a:ext cx="629037" cy="128558"/>
            </a:xfrm>
            <a:prstGeom prst="rect">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78A2FD29-2B7C-E89D-476B-7FB5BBA7CA2E}"/>
                </a:ext>
              </a:extLst>
            </p:cNvPr>
            <p:cNvSpPr/>
            <p:nvPr/>
          </p:nvSpPr>
          <p:spPr>
            <a:xfrm>
              <a:off x="6648450" y="3750674"/>
              <a:ext cx="629037" cy="128558"/>
            </a:xfrm>
            <a:prstGeom prst="rect">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57110545-7E4D-9222-13AC-29982F422F70}"/>
                </a:ext>
              </a:extLst>
            </p:cNvPr>
            <p:cNvSpPr/>
            <p:nvPr/>
          </p:nvSpPr>
          <p:spPr>
            <a:xfrm>
              <a:off x="9023350" y="3750674"/>
              <a:ext cx="525811" cy="128558"/>
            </a:xfrm>
            <a:prstGeom prst="rect">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AB122C65-0C6B-79C4-9B86-2865BB652AFD}"/>
                </a:ext>
              </a:extLst>
            </p:cNvPr>
            <p:cNvSpPr/>
            <p:nvPr/>
          </p:nvSpPr>
          <p:spPr>
            <a:xfrm>
              <a:off x="9572625" y="3750674"/>
              <a:ext cx="340809" cy="128558"/>
            </a:xfrm>
            <a:prstGeom prst="rect">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C5F300B2-58B0-7958-5AC6-3BC351CD3A72}"/>
                </a:ext>
              </a:extLst>
            </p:cNvPr>
            <p:cNvSpPr/>
            <p:nvPr/>
          </p:nvSpPr>
          <p:spPr>
            <a:xfrm>
              <a:off x="6648450" y="3891015"/>
              <a:ext cx="629037" cy="128558"/>
            </a:xfrm>
            <a:prstGeom prst="rect">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A218AD09-71A3-9F2F-4D5E-518EE0B4FCF5}"/>
                </a:ext>
              </a:extLst>
            </p:cNvPr>
            <p:cNvSpPr/>
            <p:nvPr/>
          </p:nvSpPr>
          <p:spPr>
            <a:xfrm>
              <a:off x="9023350" y="3891015"/>
              <a:ext cx="525811" cy="128558"/>
            </a:xfrm>
            <a:prstGeom prst="rect">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34531ECF-8F25-938D-789E-D7957CD5671E}"/>
                </a:ext>
              </a:extLst>
            </p:cNvPr>
            <p:cNvSpPr/>
            <p:nvPr/>
          </p:nvSpPr>
          <p:spPr>
            <a:xfrm>
              <a:off x="9572625" y="3891015"/>
              <a:ext cx="340809" cy="128558"/>
            </a:xfrm>
            <a:prstGeom prst="rect">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D991EE07-07AA-BB1E-DB22-061B38D2BC09}"/>
                </a:ext>
              </a:extLst>
            </p:cNvPr>
            <p:cNvSpPr/>
            <p:nvPr/>
          </p:nvSpPr>
          <p:spPr>
            <a:xfrm>
              <a:off x="6648450" y="4037254"/>
              <a:ext cx="629037" cy="128558"/>
            </a:xfrm>
            <a:prstGeom prst="rect">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18DC4220-F15A-7655-C0F0-E8FB30AE4634}"/>
                </a:ext>
              </a:extLst>
            </p:cNvPr>
            <p:cNvSpPr/>
            <p:nvPr/>
          </p:nvSpPr>
          <p:spPr>
            <a:xfrm>
              <a:off x="9023350" y="4037254"/>
              <a:ext cx="525811" cy="128558"/>
            </a:xfrm>
            <a:prstGeom prst="rect">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E3BECAF8-CEEF-506D-9FAA-111A26A9B977}"/>
                </a:ext>
              </a:extLst>
            </p:cNvPr>
            <p:cNvSpPr/>
            <p:nvPr/>
          </p:nvSpPr>
          <p:spPr>
            <a:xfrm>
              <a:off x="9572625" y="4037254"/>
              <a:ext cx="340809" cy="128558"/>
            </a:xfrm>
            <a:prstGeom prst="rect">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FD9875E1-F687-7ACA-BA7C-7B1D7552EE5F}"/>
                </a:ext>
              </a:extLst>
            </p:cNvPr>
            <p:cNvSpPr/>
            <p:nvPr/>
          </p:nvSpPr>
          <p:spPr>
            <a:xfrm>
              <a:off x="6648450" y="4187418"/>
              <a:ext cx="629037" cy="128558"/>
            </a:xfrm>
            <a:prstGeom prst="rect">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AA2A4506-AD0A-EC82-3E6F-15798D16445F}"/>
                </a:ext>
              </a:extLst>
            </p:cNvPr>
            <p:cNvSpPr/>
            <p:nvPr/>
          </p:nvSpPr>
          <p:spPr>
            <a:xfrm>
              <a:off x="9023350" y="4187418"/>
              <a:ext cx="525811" cy="128558"/>
            </a:xfrm>
            <a:prstGeom prst="rect">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0" name="Rectangle 29">
              <a:extLst>
                <a:ext uri="{FF2B5EF4-FFF2-40B4-BE49-F238E27FC236}">
                  <a16:creationId xmlns:a16="http://schemas.microsoft.com/office/drawing/2014/main" id="{7C1970CA-C003-1D7B-E1B9-5BB4B80D338C}"/>
                </a:ext>
              </a:extLst>
            </p:cNvPr>
            <p:cNvSpPr/>
            <p:nvPr/>
          </p:nvSpPr>
          <p:spPr>
            <a:xfrm>
              <a:off x="9572625" y="4187418"/>
              <a:ext cx="340809" cy="128558"/>
            </a:xfrm>
            <a:prstGeom prst="rect">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A1FA1D61-3BA4-6C28-ACFB-D4D866F8606A}"/>
                </a:ext>
              </a:extLst>
            </p:cNvPr>
            <p:cNvSpPr/>
            <p:nvPr/>
          </p:nvSpPr>
          <p:spPr>
            <a:xfrm>
              <a:off x="6648450" y="4331088"/>
              <a:ext cx="629037" cy="128558"/>
            </a:xfrm>
            <a:prstGeom prst="rect">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2" name="Rectangle 31">
              <a:extLst>
                <a:ext uri="{FF2B5EF4-FFF2-40B4-BE49-F238E27FC236}">
                  <a16:creationId xmlns:a16="http://schemas.microsoft.com/office/drawing/2014/main" id="{4620D8F8-E5CB-40BC-8307-1856C36E1727}"/>
                </a:ext>
              </a:extLst>
            </p:cNvPr>
            <p:cNvSpPr/>
            <p:nvPr/>
          </p:nvSpPr>
          <p:spPr>
            <a:xfrm>
              <a:off x="6648450" y="4474650"/>
              <a:ext cx="629037" cy="128558"/>
            </a:xfrm>
            <a:prstGeom prst="rect">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4" name="Title 1">
            <a:extLst>
              <a:ext uri="{FF2B5EF4-FFF2-40B4-BE49-F238E27FC236}">
                <a16:creationId xmlns:a16="http://schemas.microsoft.com/office/drawing/2014/main" id="{1C8DF6D1-67DD-B3E6-DAE4-C92DC915BC07}"/>
              </a:ext>
            </a:extLst>
          </p:cNvPr>
          <p:cNvSpPr txBox="1">
            <a:spLocks/>
          </p:cNvSpPr>
          <p:nvPr/>
        </p:nvSpPr>
        <p:spPr>
          <a:xfrm>
            <a:off x="916030" y="1380201"/>
            <a:ext cx="4036159" cy="4832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3049"/>
                </a:solidFill>
                <a:latin typeface="Proxima Nova" panose="02000506030000020004" pitchFamily="2" charset="0"/>
              </a:rPr>
              <a:t>FAFSA Completion Initiative Data</a:t>
            </a:r>
          </a:p>
        </p:txBody>
      </p:sp>
    </p:spTree>
    <p:extLst>
      <p:ext uri="{BB962C8B-B14F-4D97-AF65-F5344CB8AC3E}">
        <p14:creationId xmlns:p14="http://schemas.microsoft.com/office/powerpoint/2010/main" val="343138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6">
            <a:extLst>
              <a:ext uri="{FF2B5EF4-FFF2-40B4-BE49-F238E27FC236}">
                <a16:creationId xmlns:a16="http://schemas.microsoft.com/office/drawing/2014/main" id="{AB0D4E2B-B052-2B49-1902-251F41FC2CB4}"/>
              </a:ext>
            </a:extLst>
          </p:cNvPr>
          <p:cNvSpPr/>
          <p:nvPr/>
        </p:nvSpPr>
        <p:spPr>
          <a:xfrm>
            <a:off x="1808164" y="1428682"/>
            <a:ext cx="2719955" cy="4451418"/>
          </a:xfrm>
          <a:prstGeom prst="roundRect">
            <a:avLst>
              <a:gd name="adj" fmla="val 4884"/>
            </a:avLst>
          </a:prstGeom>
          <a:solidFill>
            <a:srgbClr val="003049"/>
          </a:solidFill>
          <a:ln>
            <a:noFill/>
          </a:ln>
          <a:effectLst>
            <a:outerShdw blurRad="50800" dist="38100" dir="2700000" algn="tl"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7">
            <a:extLst>
              <a:ext uri="{FF2B5EF4-FFF2-40B4-BE49-F238E27FC236}">
                <a16:creationId xmlns:a16="http://schemas.microsoft.com/office/drawing/2014/main" id="{B062B0EF-4514-3C4B-FB19-21A9A240A6B3}"/>
              </a:ext>
            </a:extLst>
          </p:cNvPr>
          <p:cNvSpPr/>
          <p:nvPr/>
        </p:nvSpPr>
        <p:spPr>
          <a:xfrm>
            <a:off x="4748722" y="1428682"/>
            <a:ext cx="2719955" cy="4451418"/>
          </a:xfrm>
          <a:prstGeom prst="roundRect">
            <a:avLst>
              <a:gd name="adj" fmla="val 4884"/>
            </a:avLst>
          </a:prstGeom>
          <a:solidFill>
            <a:srgbClr val="FFB727"/>
          </a:solidFill>
          <a:ln>
            <a:noFill/>
          </a:ln>
          <a:effectLst>
            <a:outerShdw blurRad="50800" dist="38100" dir="2700000" algn="tl"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8">
            <a:extLst>
              <a:ext uri="{FF2B5EF4-FFF2-40B4-BE49-F238E27FC236}">
                <a16:creationId xmlns:a16="http://schemas.microsoft.com/office/drawing/2014/main" id="{DC923A5C-8279-FADE-7158-2075B119140F}"/>
              </a:ext>
            </a:extLst>
          </p:cNvPr>
          <p:cNvSpPr/>
          <p:nvPr/>
        </p:nvSpPr>
        <p:spPr>
          <a:xfrm>
            <a:off x="7689281" y="1428682"/>
            <a:ext cx="2719955" cy="4451418"/>
          </a:xfrm>
          <a:prstGeom prst="roundRect">
            <a:avLst>
              <a:gd name="adj" fmla="val 4884"/>
            </a:avLst>
          </a:prstGeom>
          <a:solidFill>
            <a:srgbClr val="003049"/>
          </a:solidFill>
          <a:ln>
            <a:noFill/>
          </a:ln>
          <a:effectLst>
            <a:outerShdw blurRad="50800" dist="38100" dir="2700000" algn="tl"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D41879D-503D-5E78-9650-94CF318C7C34}"/>
              </a:ext>
            </a:extLst>
          </p:cNvPr>
          <p:cNvSpPr txBox="1"/>
          <p:nvPr/>
        </p:nvSpPr>
        <p:spPr>
          <a:xfrm>
            <a:off x="2072359" y="4282762"/>
            <a:ext cx="2191563" cy="923330"/>
          </a:xfrm>
          <a:prstGeom prst="rect">
            <a:avLst/>
          </a:prstGeom>
          <a:noFill/>
        </p:spPr>
        <p:txBody>
          <a:bodyPr wrap="square">
            <a:spAutoFit/>
          </a:bodyPr>
          <a:lstStyle/>
          <a:p>
            <a:pPr lvl="0" algn="ctr"/>
            <a:r>
              <a:rPr lang="en-US" kern="1200" dirty="0">
                <a:solidFill>
                  <a:schemeClr val="bg1"/>
                </a:solidFill>
                <a:latin typeface="Proxima Nova" panose="02000506030000020004" pitchFamily="2" charset="0"/>
              </a:rPr>
              <a:t>1 on 1 meetings to help them complete the FAFSA/TAP</a:t>
            </a:r>
          </a:p>
        </p:txBody>
      </p:sp>
      <p:sp>
        <p:nvSpPr>
          <p:cNvPr id="11" name="TextBox 10">
            <a:extLst>
              <a:ext uri="{FF2B5EF4-FFF2-40B4-BE49-F238E27FC236}">
                <a16:creationId xmlns:a16="http://schemas.microsoft.com/office/drawing/2014/main" id="{2AB410BC-826A-3676-09E8-ADACC630CF45}"/>
              </a:ext>
            </a:extLst>
          </p:cNvPr>
          <p:cNvSpPr txBox="1"/>
          <p:nvPr/>
        </p:nvSpPr>
        <p:spPr>
          <a:xfrm>
            <a:off x="5010475" y="4282762"/>
            <a:ext cx="2196452" cy="1200329"/>
          </a:xfrm>
          <a:prstGeom prst="rect">
            <a:avLst/>
          </a:prstGeom>
          <a:noFill/>
        </p:spPr>
        <p:txBody>
          <a:bodyPr wrap="square">
            <a:spAutoFit/>
          </a:bodyPr>
          <a:lstStyle/>
          <a:p>
            <a:pPr lvl="0" algn="ctr"/>
            <a:r>
              <a:rPr lang="en-US" dirty="0">
                <a:solidFill>
                  <a:srgbClr val="003049"/>
                </a:solidFill>
                <a:latin typeface="Proxima Nova" panose="02000506030000020004" pitchFamily="2" charset="0"/>
              </a:rPr>
              <a:t>Help them schedule an appointment or attend weekly drop in events</a:t>
            </a:r>
          </a:p>
        </p:txBody>
      </p:sp>
      <p:sp>
        <p:nvSpPr>
          <p:cNvPr id="12" name="TextBox 11">
            <a:extLst>
              <a:ext uri="{FF2B5EF4-FFF2-40B4-BE49-F238E27FC236}">
                <a16:creationId xmlns:a16="http://schemas.microsoft.com/office/drawing/2014/main" id="{CFE6B563-CB40-F994-25A8-EB250AE79451}"/>
              </a:ext>
            </a:extLst>
          </p:cNvPr>
          <p:cNvSpPr txBox="1"/>
          <p:nvPr/>
        </p:nvSpPr>
        <p:spPr>
          <a:xfrm>
            <a:off x="8042347" y="4282762"/>
            <a:ext cx="2013822" cy="923330"/>
          </a:xfrm>
          <a:prstGeom prst="rect">
            <a:avLst/>
          </a:prstGeom>
          <a:noFill/>
        </p:spPr>
        <p:txBody>
          <a:bodyPr wrap="square">
            <a:spAutoFit/>
          </a:bodyPr>
          <a:lstStyle/>
          <a:p>
            <a:pPr lvl="0" algn="ctr"/>
            <a:r>
              <a:rPr lang="en-US" kern="0" dirty="0">
                <a:solidFill>
                  <a:schemeClr val="bg1"/>
                </a:solidFill>
                <a:latin typeface="Proxima Nova" panose="02000506030000020004" pitchFamily="2" charset="0"/>
              </a:rPr>
              <a:t>Have them attend a FAFSA/TAP Completion Event</a:t>
            </a:r>
          </a:p>
        </p:txBody>
      </p:sp>
      <p:pic>
        <p:nvPicPr>
          <p:cNvPr id="13" name="Picture 12">
            <a:extLst>
              <a:ext uri="{FF2B5EF4-FFF2-40B4-BE49-F238E27FC236}">
                <a16:creationId xmlns:a16="http://schemas.microsoft.com/office/drawing/2014/main" id="{52EDE972-CA50-A3DB-5C04-B56B44D830EC}"/>
              </a:ext>
            </a:extLst>
          </p:cNvPr>
          <p:cNvPicPr>
            <a:picLocks noChangeAspect="1"/>
          </p:cNvPicPr>
          <p:nvPr/>
        </p:nvPicPr>
        <p:blipFill>
          <a:blip r:embed="rId3"/>
          <a:srcRect l="716" r="716"/>
          <a:stretch/>
        </p:blipFill>
        <p:spPr>
          <a:xfrm>
            <a:off x="4748724" y="2237011"/>
            <a:ext cx="2719955" cy="1841642"/>
          </a:xfrm>
          <a:prstGeom prst="rect">
            <a:avLst/>
          </a:prstGeom>
        </p:spPr>
      </p:pic>
      <p:pic>
        <p:nvPicPr>
          <p:cNvPr id="14" name="Picture 13" descr="Two people sitting in a chair&#10;&#10;Description automatically generated">
            <a:extLst>
              <a:ext uri="{FF2B5EF4-FFF2-40B4-BE49-F238E27FC236}">
                <a16:creationId xmlns:a16="http://schemas.microsoft.com/office/drawing/2014/main" id="{0C569965-C3CB-4CF8-914D-11BA580F3BCC}"/>
              </a:ext>
            </a:extLst>
          </p:cNvPr>
          <p:cNvPicPr>
            <a:picLocks noChangeAspect="1"/>
          </p:cNvPicPr>
          <p:nvPr/>
        </p:nvPicPr>
        <p:blipFill>
          <a:blip r:embed="rId4"/>
          <a:srcRect r="1538"/>
          <a:stretch/>
        </p:blipFill>
        <p:spPr>
          <a:xfrm>
            <a:off x="1808165" y="2237011"/>
            <a:ext cx="2719955" cy="1841642"/>
          </a:xfrm>
          <a:prstGeom prst="rect">
            <a:avLst/>
          </a:prstGeom>
        </p:spPr>
      </p:pic>
      <p:pic>
        <p:nvPicPr>
          <p:cNvPr id="15" name="Picture 14">
            <a:extLst>
              <a:ext uri="{FF2B5EF4-FFF2-40B4-BE49-F238E27FC236}">
                <a16:creationId xmlns:a16="http://schemas.microsoft.com/office/drawing/2014/main" id="{395BB73C-075C-5A83-785E-C3998C714B09}"/>
              </a:ext>
            </a:extLst>
          </p:cNvPr>
          <p:cNvPicPr>
            <a:picLocks noChangeAspect="1"/>
          </p:cNvPicPr>
          <p:nvPr/>
        </p:nvPicPr>
        <p:blipFill>
          <a:blip r:embed="rId5"/>
          <a:srcRect l="730" r="730"/>
          <a:stretch/>
        </p:blipFill>
        <p:spPr>
          <a:xfrm>
            <a:off x="7689281" y="2237011"/>
            <a:ext cx="2719955" cy="1841642"/>
          </a:xfrm>
          <a:prstGeom prst="rect">
            <a:avLst/>
          </a:prstGeom>
        </p:spPr>
      </p:pic>
      <p:sp>
        <p:nvSpPr>
          <p:cNvPr id="16" name="TextBox 15">
            <a:extLst>
              <a:ext uri="{FF2B5EF4-FFF2-40B4-BE49-F238E27FC236}">
                <a16:creationId xmlns:a16="http://schemas.microsoft.com/office/drawing/2014/main" id="{4CAE2683-7309-41CC-E5C5-180CAC4FB6C5}"/>
              </a:ext>
            </a:extLst>
          </p:cNvPr>
          <p:cNvSpPr txBox="1"/>
          <p:nvPr/>
        </p:nvSpPr>
        <p:spPr>
          <a:xfrm>
            <a:off x="2072359" y="1632792"/>
            <a:ext cx="2191563" cy="400110"/>
          </a:xfrm>
          <a:prstGeom prst="rect">
            <a:avLst/>
          </a:prstGeom>
          <a:noFill/>
        </p:spPr>
        <p:txBody>
          <a:bodyPr wrap="square">
            <a:spAutoFit/>
          </a:bodyPr>
          <a:lstStyle/>
          <a:p>
            <a:pPr lvl="0" algn="ctr"/>
            <a:r>
              <a:rPr lang="en-US" sz="2000" b="1" kern="1200" dirty="0">
                <a:solidFill>
                  <a:schemeClr val="bg1"/>
                </a:solidFill>
                <a:latin typeface="Proxima Nova" panose="02000506030000020004" pitchFamily="2" charset="0"/>
              </a:rPr>
              <a:t>Meetings</a:t>
            </a:r>
          </a:p>
        </p:txBody>
      </p:sp>
      <p:sp>
        <p:nvSpPr>
          <p:cNvPr id="17" name="TextBox 16">
            <a:extLst>
              <a:ext uri="{FF2B5EF4-FFF2-40B4-BE49-F238E27FC236}">
                <a16:creationId xmlns:a16="http://schemas.microsoft.com/office/drawing/2014/main" id="{000709A9-5E38-DD1D-0031-3D89CFA6C7F8}"/>
              </a:ext>
            </a:extLst>
          </p:cNvPr>
          <p:cNvSpPr txBox="1"/>
          <p:nvPr/>
        </p:nvSpPr>
        <p:spPr>
          <a:xfrm>
            <a:off x="5010475" y="1632792"/>
            <a:ext cx="2196452" cy="400110"/>
          </a:xfrm>
          <a:prstGeom prst="rect">
            <a:avLst/>
          </a:prstGeom>
          <a:noFill/>
        </p:spPr>
        <p:txBody>
          <a:bodyPr wrap="square">
            <a:spAutoFit/>
          </a:bodyPr>
          <a:lstStyle/>
          <a:p>
            <a:pPr lvl="0" algn="ctr"/>
            <a:r>
              <a:rPr lang="en-US" sz="2000" b="1" dirty="0">
                <a:solidFill>
                  <a:srgbClr val="003049"/>
                </a:solidFill>
                <a:latin typeface="Proxima Nova" panose="02000506030000020004" pitchFamily="2" charset="0"/>
              </a:rPr>
              <a:t>Drop-ins</a:t>
            </a:r>
          </a:p>
        </p:txBody>
      </p:sp>
      <p:sp>
        <p:nvSpPr>
          <p:cNvPr id="18" name="TextBox 17">
            <a:extLst>
              <a:ext uri="{FF2B5EF4-FFF2-40B4-BE49-F238E27FC236}">
                <a16:creationId xmlns:a16="http://schemas.microsoft.com/office/drawing/2014/main" id="{DF042F8C-83F2-B06A-7259-90B7EE109E37}"/>
              </a:ext>
            </a:extLst>
          </p:cNvPr>
          <p:cNvSpPr txBox="1"/>
          <p:nvPr/>
        </p:nvSpPr>
        <p:spPr>
          <a:xfrm>
            <a:off x="8042347" y="1632792"/>
            <a:ext cx="2013822" cy="400110"/>
          </a:xfrm>
          <a:prstGeom prst="rect">
            <a:avLst/>
          </a:prstGeom>
          <a:noFill/>
        </p:spPr>
        <p:txBody>
          <a:bodyPr wrap="square">
            <a:spAutoFit/>
          </a:bodyPr>
          <a:lstStyle/>
          <a:p>
            <a:pPr lvl="0" algn="ctr"/>
            <a:r>
              <a:rPr lang="en-US" sz="2000" b="1" kern="0" dirty="0">
                <a:solidFill>
                  <a:schemeClr val="bg1"/>
                </a:solidFill>
                <a:latin typeface="Proxima Nova" panose="02000506030000020004" pitchFamily="2" charset="0"/>
              </a:rPr>
              <a:t>FAFSA Events</a:t>
            </a:r>
          </a:p>
        </p:txBody>
      </p:sp>
      <p:sp>
        <p:nvSpPr>
          <p:cNvPr id="19" name="TextBox 18">
            <a:extLst>
              <a:ext uri="{FF2B5EF4-FFF2-40B4-BE49-F238E27FC236}">
                <a16:creationId xmlns:a16="http://schemas.microsoft.com/office/drawing/2014/main" id="{697AE8A2-778B-C541-1903-58641F315A54}"/>
              </a:ext>
            </a:extLst>
          </p:cNvPr>
          <p:cNvSpPr txBox="1"/>
          <p:nvPr/>
        </p:nvSpPr>
        <p:spPr>
          <a:xfrm>
            <a:off x="7730430" y="5298425"/>
            <a:ext cx="2587491" cy="369332"/>
          </a:xfrm>
          <a:prstGeom prst="rect">
            <a:avLst/>
          </a:prstGeom>
          <a:noFill/>
        </p:spPr>
        <p:txBody>
          <a:bodyPr wrap="square">
            <a:spAutoFit/>
          </a:bodyPr>
          <a:lstStyle/>
          <a:p>
            <a:pPr lvl="0" algn="ctr"/>
            <a:r>
              <a:rPr lang="en-US" kern="0" dirty="0">
                <a:solidFill>
                  <a:schemeClr val="bg1"/>
                </a:solidFill>
                <a:latin typeface="Proxima Nova" panose="02000506030000020004" pitchFamily="2" charset="0"/>
              </a:rPr>
              <a:t>hesc.ny.gov/events</a:t>
            </a:r>
          </a:p>
        </p:txBody>
      </p:sp>
      <p:sp>
        <p:nvSpPr>
          <p:cNvPr id="20" name="Title 1">
            <a:extLst>
              <a:ext uri="{FF2B5EF4-FFF2-40B4-BE49-F238E27FC236}">
                <a16:creationId xmlns:a16="http://schemas.microsoft.com/office/drawing/2014/main" id="{F69E7920-386E-1C74-34DC-F397DBC608AF}"/>
              </a:ext>
            </a:extLst>
          </p:cNvPr>
          <p:cNvSpPr txBox="1">
            <a:spLocks/>
          </p:cNvSpPr>
          <p:nvPr/>
        </p:nvSpPr>
        <p:spPr>
          <a:xfrm>
            <a:off x="3265742" y="475504"/>
            <a:ext cx="5660515" cy="4832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3049"/>
                </a:solidFill>
                <a:latin typeface="Proxima Nova" panose="02000506030000020004" pitchFamily="2" charset="0"/>
              </a:rPr>
              <a:t>Three Ways to Help Students</a:t>
            </a:r>
            <a:endParaRPr lang="en-US" sz="3200" dirty="0">
              <a:solidFill>
                <a:srgbClr val="003049"/>
              </a:solidFill>
              <a:latin typeface="Proxima Nova" panose="02000506030000020004" pitchFamily="2" charset="0"/>
            </a:endParaRPr>
          </a:p>
        </p:txBody>
      </p:sp>
    </p:spTree>
    <p:extLst>
      <p:ext uri="{BB962C8B-B14F-4D97-AF65-F5344CB8AC3E}">
        <p14:creationId xmlns:p14="http://schemas.microsoft.com/office/powerpoint/2010/main" val="14517545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8619</TotalTime>
  <Words>782</Words>
  <Application>Microsoft Office PowerPoint</Application>
  <PresentationFormat>Widescreen</PresentationFormat>
  <Paragraphs>117</Paragraphs>
  <Slides>24</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ＭＳ Ｐゴシック</vt:lpstr>
      <vt:lpstr>Aptos</vt:lpstr>
      <vt:lpstr>Arial</vt:lpstr>
      <vt:lpstr>Calibri</vt:lpstr>
      <vt:lpstr>Calibri Light</vt:lpstr>
      <vt:lpstr>Microsoft New Tai Lue</vt:lpstr>
      <vt:lpstr>Montserrat</vt:lpstr>
      <vt:lpstr>Montserrat Hairline</vt:lpstr>
      <vt:lpstr>Montserrat Light</vt:lpstr>
      <vt:lpstr>Proxima Nova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Pathways to Apply for TAP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Jeffrey (HESC)</dc:creator>
  <cp:lastModifiedBy>Amy Thompson</cp:lastModifiedBy>
  <cp:revision>27</cp:revision>
  <dcterms:created xsi:type="dcterms:W3CDTF">2024-11-14T14:44:21Z</dcterms:created>
  <dcterms:modified xsi:type="dcterms:W3CDTF">2025-01-29T17:29:11Z</dcterms:modified>
</cp:coreProperties>
</file>